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comments/modernComment_2B5_30BE61AE.xml" ContentType="application/vnd.ms-powerpoint.comments+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B7_5818895A.xml" ContentType="application/vnd.ms-powerpoint.comments+xml"/>
  <Override PartName="/ppt/notesSlides/notesSlide12.xml" ContentType="application/vnd.openxmlformats-officedocument.presentationml.notesSlide+xml"/>
  <Override PartName="/ppt/comments/modernComment_2B8_60F7535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3" r:id="rId5"/>
    <p:sldId id="704" r:id="rId6"/>
    <p:sldId id="702" r:id="rId7"/>
    <p:sldId id="687" r:id="rId8"/>
    <p:sldId id="690" r:id="rId9"/>
    <p:sldId id="663" r:id="rId10"/>
    <p:sldId id="688" r:id="rId11"/>
    <p:sldId id="689" r:id="rId12"/>
    <p:sldId id="692" r:id="rId13"/>
    <p:sldId id="693" r:id="rId14"/>
    <p:sldId id="694" r:id="rId15"/>
    <p:sldId id="695" r:id="rId16"/>
    <p:sldId id="696" r:id="rId17"/>
    <p:sldId id="705"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2721" userDrawn="1">
          <p15:clr>
            <a:srgbClr val="A4A3A4"/>
          </p15:clr>
        </p15:guide>
        <p15:guide id="3" pos="5670"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EB38B-B25B-442B-B734-C2E4DBA751A0}" v="2" dt="2023-06-14T00:46:26.2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8" autoAdjust="0"/>
    <p:restoredTop sz="95571" autoAdjust="0"/>
  </p:normalViewPr>
  <p:slideViewPr>
    <p:cSldViewPr snapToGrid="0">
      <p:cViewPr varScale="1">
        <p:scale>
          <a:sx n="123" d="100"/>
          <a:sy n="123" d="100"/>
        </p:scale>
        <p:origin x="282" y="96"/>
      </p:cViewPr>
      <p:guideLst>
        <p:guide orient="horz" pos="463"/>
        <p:guide pos="2721"/>
        <p:guide pos="5670"/>
        <p:guide pos="13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&#65279;<?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font" Target="fonts/font6.fntdata" /><Relationship Id="rId3" Type="http://schemas.openxmlformats.org/officeDocument/2006/relationships/customXml" Target="../customXml/item3.xml" /><Relationship Id="rId21" Type="http://schemas.openxmlformats.org/officeDocument/2006/relationships/font" Target="fonts/font1.fntdata"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font" Target="fonts/font5.fntdata" /><Relationship Id="rId33" Type="http://schemas.microsoft.com/office/2018/10/relationships/authors" Target="author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handoutMaster" Target="handoutMasters/handoutMaster1.xml" /><Relationship Id="rId29" Type="http://schemas.openxmlformats.org/officeDocument/2006/relationships/viewProps" Target="view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font" Target="fonts/font4.fntdata" /><Relationship Id="rId32" Type="http://schemas.microsoft.com/office/2015/10/relationships/revisionInfo" Target="revisionInfo.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font" Target="fonts/font3.fntdata" /><Relationship Id="rId28"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notesMaster" Target="notesMasters/notesMaster1.xml" /><Relationship Id="rId31"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font" Target="fonts/font2.fntdata" /><Relationship Id="rId27" Type="http://schemas.openxmlformats.org/officeDocument/2006/relationships/font" Target="fonts/font7.fntdata" /><Relationship Id="rId30" Type="http://schemas.openxmlformats.org/officeDocument/2006/relationships/theme" Target="theme/theme1.xml" /></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B1_CF4FBFDD.xml><?xml version="1.0" encoding="utf-8"?>
<p188:cmLst xmlns:a="http://schemas.openxmlformats.org/drawingml/2006/main" xmlns:r="http://schemas.openxmlformats.org/officeDocument/2006/relationships" xmlns:p188="http://schemas.microsoft.com/office/powerpoint/2018/8/main">
  <p188:cm id="{2016334C-0120-4DF7-AAC9-AAAF19331476}" authorId="{00000000-0000-0000-0000-000000000000}" created="2023-04-25T04:54:10.531">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77A1AD90-BA9C-4184-912B-9A39E4C67217}" authorId="{00000000-0000-0000-0000-000000000000}" created="2023-04-25T04:54:18.887">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5_30BE61AE.xml><?xml version="1.0" encoding="utf-8"?>
<p188:cmLst xmlns:a="http://schemas.openxmlformats.org/drawingml/2006/main" xmlns:r="http://schemas.openxmlformats.org/officeDocument/2006/relationships" xmlns:p188="http://schemas.microsoft.com/office/powerpoint/2018/8/main">
  <p188:cm id="{AA62385C-5586-44F8-91E9-BE4DB66E6FFE}" authorId="{00000000-0000-0000-0000-000000000000}" created="2023-04-25T04:54:31.340">
    <pc:sldMkLst xmlns:pc="http://schemas.microsoft.com/office/powerpoint/2013/main/command">
      <pc:docMk/>
      <pc:sldMk cId="817783214" sldId="693"/>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5086C028-324B-4F9B-8E38-06DFBA0D624F}" authorId="{00000000-0000-0000-0000-000000000000}" created="2023-04-25T04:54:40.500">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B7_5818895A.xml><?xml version="1.0" encoding="utf-8"?>
<p188:cmLst xmlns:a="http://schemas.openxmlformats.org/drawingml/2006/main" xmlns:r="http://schemas.openxmlformats.org/officeDocument/2006/relationships" xmlns:p188="http://schemas.microsoft.com/office/powerpoint/2018/8/main">
  <p188:cm id="{754A6D36-E21F-4868-814E-D13F875E6E9C}" authorId="{00000000-0000-0000-0000-000000000000}" created="2023-04-25T04:54:51.993">
    <pc:sldMkLst xmlns:pc="http://schemas.microsoft.com/office/powerpoint/2013/main/command">
      <pc:docMk/>
      <pc:sldMk cId="1478003034" sldId="695"/>
    </pc:sldMkLst>
    <p188:txBody>
      <a:bodyPr/>
      <a:lstStyle/>
      <a:p>
        <a:r>
          <a:rPr lang="ja-JP" altLang="en-US"/>
          <a:t>画面差し替え</a:t>
        </a:r>
      </a:p>
    </p188:txBody>
  </p188:cm>
</p188:cmLst>
</file>

<file path=ppt/comments/modernComment_2B8_60F75356.xml><?xml version="1.0" encoding="utf-8"?>
<p188:cmLst xmlns:a="http://schemas.openxmlformats.org/drawingml/2006/main" xmlns:r="http://schemas.openxmlformats.org/officeDocument/2006/relationships" xmlns:p188="http://schemas.microsoft.com/office/powerpoint/2018/8/main">
  <p188:cm id="{4F31F94B-EFF8-4E99-9475-7B0EA352777B}" authorId="{00000000-0000-0000-0000-000000000000}" created="2023-04-25T04:54:59.861">
    <pc:sldMkLst xmlns:pc="http://schemas.microsoft.com/office/powerpoint/2013/main/command">
      <pc:docMk/>
      <pc:sldMk cId="1626821462" sldId="696"/>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10306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a:t>
            </a:r>
            <a:r>
              <a:rPr lang="ja-JP" altLang="en-US" sz="1100" b="1" kern="0" dirty="0">
                <a:solidFill>
                  <a:srgbClr val="404040"/>
                </a:solidFill>
                <a:latin typeface="Yu Gothic UI" panose="020B0500000000000000" pitchFamily="50" charset="-128"/>
                <a:ea typeface="Yu Gothic UI" panose="020B0500000000000000" pitchFamily="50" charset="-128"/>
              </a:rPr>
              <a:t>小慢</a:t>
            </a:r>
            <a:r>
              <a:rPr lang="zh-TW" altLang="en-US" sz="1100" b="1" kern="0" dirty="0">
                <a:solidFill>
                  <a:srgbClr val="404040"/>
                </a:solidFill>
                <a:latin typeface="Yu Gothic UI" panose="020B0500000000000000" pitchFamily="50" charset="-128"/>
                <a:ea typeface="Yu Gothic UI" panose="020B0500000000000000" pitchFamily="50" charset="-128"/>
              </a:rPr>
              <a:t>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2175647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92730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422565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253053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microsoft.com/office/2018/10/relationships/comments" Target="../comments/modernComment_2B5_30BE61AE.xml"/><Relationship Id="rId4" Type="http://schemas.openxmlformats.org/officeDocument/2006/relationships/notesSlide" Target="../notesSlides/notesSlide9.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4.png"/><Relationship Id="rId5" Type="http://schemas.microsoft.com/office/2018/10/relationships/comments" Target="../comments/modernComment_2B6_204D552F.xml"/><Relationship Id="rId10" Type="http://schemas.microsoft.com/office/2007/relationships/hdphoto" Target="../media/hdphoto2.wdp"/><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png"/><Relationship Id="rId5" Type="http://schemas.microsoft.com/office/2018/10/relationships/comments" Target="../comments/modernComment_2B7_5818895A.xml"/><Relationship Id="rId4" Type="http://schemas.openxmlformats.org/officeDocument/2006/relationships/notesSlide" Target="../notesSlides/notesSlide11.xml"/><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5.png"/><Relationship Id="rId5" Type="http://schemas.microsoft.com/office/2018/10/relationships/comments" Target="../comments/modernComment_2B8_60F75356.xml"/><Relationship Id="rId4" Type="http://schemas.openxmlformats.org/officeDocument/2006/relationships/notesSlide" Target="../notesSlides/notesSlide12.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9.png"/><Relationship Id="rId5" Type="http://schemas.microsoft.com/office/2018/10/relationships/comments" Target="../comments/modernComment_2B1_CF4FBFDD.xm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png"/><Relationship Id="rId5" Type="http://schemas.microsoft.com/office/2018/10/relationships/comments" Target="../comments/modernComment_2B4_4E08764D.xml"/><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a:xfrm>
            <a:off x="892494" y="2303430"/>
            <a:ext cx="2492990" cy="369332"/>
          </a:xfrm>
        </p:spPr>
        <p:txBody>
          <a:bodyPr/>
          <a:lstStyle/>
          <a:p>
            <a:r>
              <a:rPr kumimoji="1" lang="zh-TW" altLang="en-US" dirty="0"/>
              <a:t>（</a:t>
            </a:r>
            <a:r>
              <a:rPr lang="ja-JP" altLang="en-US" dirty="0"/>
              <a:t>小慢</a:t>
            </a:r>
            <a:r>
              <a:rPr kumimoji="1" lang="zh-TW" altLang="en-US" dirty="0"/>
              <a:t>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794561" cy="646331"/>
          </a:xfrm>
        </p:spPr>
        <p:txBody>
          <a:bodyPr/>
          <a:lstStyle/>
          <a:p>
            <a:pPr>
              <a:lnSpc>
                <a:spcPct val="90000"/>
              </a:lnSpc>
              <a:spcBef>
                <a:spcPts val="0"/>
              </a:spcBef>
            </a:pPr>
            <a:r>
              <a:rPr lang="en-US" altLang="ja-JP" dirty="0"/>
              <a:t>2. </a:t>
            </a:r>
            <a:r>
              <a:rPr lang="ja-JP" altLang="en-US" dirty="0"/>
              <a:t>意見書の作成</a:t>
            </a:r>
            <a:endParaRPr lang="en-US" altLang="ja-JP" dirty="0"/>
          </a:p>
          <a:p>
            <a:pPr>
              <a:lnSpc>
                <a:spcPct val="90000"/>
              </a:lnSpc>
              <a:spcBef>
                <a:spcPts val="0"/>
              </a:spcBef>
            </a:pPr>
            <a:r>
              <a:rPr lang="ja-JP" altLang="en-US" b="0" dirty="0"/>
              <a:t>　</a:t>
            </a:r>
            <a:r>
              <a:rPr lang="ja-JP" altLang="en-US" sz="1600" b="0" dirty="0"/>
              <a:t>①意見書を新規作成するケース（院内システムを利用しない場合）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この動画では、医療機関の方を対象として、院内システムを利用しないケースを例に、小慢</a:t>
            </a:r>
            <a:r>
              <a:rPr lang="en-US" altLang="ja-JP" sz="1400" dirty="0">
                <a:solidFill>
                  <a:schemeClr val="bg1"/>
                </a:solidFill>
              </a:rPr>
              <a:t>DB</a:t>
            </a:r>
            <a:r>
              <a:rPr lang="ja-JP" altLang="en-US" sz="1400" dirty="0">
                <a:solidFill>
                  <a:schemeClr val="bg1"/>
                </a:solidFill>
              </a:rPr>
              <a:t>を使用して意見書を新規作成する操作の流れ、画面、操作のポイントなどについて説明します。</a:t>
            </a:r>
          </a:p>
        </p:txBody>
      </p:sp>
      <p:pic>
        <p:nvPicPr>
          <p:cNvPr id="2" name="00-2-①">
            <a:extLst>
              <a:ext uri="{FF2B5EF4-FFF2-40B4-BE49-F238E27FC236}">
                <a16:creationId xmlns:a16="http://schemas.microsoft.com/office/drawing/2014/main" id="{77B49398-F031-DDBF-B180-50A542F077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89610"/>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620">
        <p15:prstTrans prst="peelOff"/>
      </p:transition>
    </mc:Choice>
    <mc:Fallback xmlns="">
      <p:transition spd="slow" advClick="0" advTm="15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A9ACE361-E7B6-3BFE-546A-59025AA915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5" y="747141"/>
            <a:ext cx="3644486" cy="4001368"/>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84BD7C1B-F9BB-7B86-6D78-929B0FEEDB49}"/>
              </a:ext>
            </a:extLst>
          </p:cNvPr>
          <p:cNvSpPr>
            <a:spLocks noGrp="1"/>
          </p:cNvSpPr>
          <p:nvPr>
            <p:ph type="body" sz="quarter" idx="14"/>
          </p:nvPr>
        </p:nvSpPr>
        <p:spPr/>
        <p:txBody>
          <a:bodyPr/>
          <a:lstStyle/>
          <a:p>
            <a:pPr>
              <a:lnSpc>
                <a:spcPct val="90000"/>
              </a:lnSpc>
              <a:spcBef>
                <a:spcPts val="0"/>
              </a:spcBef>
            </a:pPr>
            <a:r>
              <a:rPr lang="ja-JP" altLang="en-US" dirty="0"/>
              <a:t>ワークフロー画面は、意見書の作成年月や担当者からワークフローを検索する画面です。</a:t>
            </a:r>
          </a:p>
          <a:p>
            <a:pPr>
              <a:lnSpc>
                <a:spcPct val="90000"/>
              </a:lnSpc>
              <a:spcBef>
                <a:spcPts val="0"/>
              </a:spcBef>
            </a:pPr>
            <a:r>
              <a:rPr lang="ja-JP" altLang="en-US" dirty="0"/>
              <a:t>検索結果はワークフロー単位で表示され、</a:t>
            </a:r>
            <a:r>
              <a:rPr lang="en-US" altLang="ja-JP" dirty="0"/>
              <a:t>[</a:t>
            </a:r>
            <a:r>
              <a:rPr lang="ja-JP" altLang="en-US" dirty="0"/>
              <a:t>履歴</a:t>
            </a:r>
            <a:r>
              <a:rPr lang="en-US" altLang="ja-JP" dirty="0"/>
              <a:t>]</a:t>
            </a:r>
            <a:r>
              <a:rPr lang="ja-JP" altLang="en-US" dirty="0"/>
              <a:t>ボタンをクリックするとワークフローの履歴が表示されます。ワークフロー履歴の右の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a:t>
            </a:r>
            <a:r>
              <a:rPr lang="en-US" altLang="ja-JP" dirty="0"/>
              <a:t>[</a:t>
            </a:r>
            <a:r>
              <a:rPr lang="ja-JP" altLang="en-US" dirty="0"/>
              <a:t>編集</a:t>
            </a:r>
            <a:r>
              <a:rPr lang="en-US" altLang="ja-JP" dirty="0"/>
              <a:t>]</a:t>
            </a:r>
            <a:r>
              <a:rPr lang="ja-JP" altLang="en-US" dirty="0"/>
              <a:t>などのボタンが表示されます。これらのボタンをクリックすることで、次の画面を表示し、意見書の閲覧や承認をします。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8883" y="747140"/>
            <a:ext cx="4677788" cy="107785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意見書の作成年月、担当者氏名などでのワークフローの検索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意見書の閲覧・編集、ワークフローの引き戻し</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8882" y="1944868"/>
            <a:ext cx="4677788" cy="1875600"/>
          </a:xfrm>
          <a:prstGeom prst="rect">
            <a:avLst/>
          </a:prstGeom>
          <a:solidFill>
            <a:schemeClr val="bg1">
              <a:lumMod val="95000"/>
            </a:schemeClr>
          </a:solidFill>
          <a:ln w="9525">
            <a:noFill/>
            <a:miter lim="800000"/>
            <a:headEnd/>
            <a:tailEnd/>
          </a:ln>
          <a:effectLst/>
        </p:spPr>
        <p:txBody>
          <a:bodyPr wrap="square" rIns="72000"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検索結果のワークフロー一覧について、</a:t>
            </a:r>
            <a:r>
              <a:rPr lang="en-US" altLang="ja-JP" sz="1400" dirty="0">
                <a:solidFill>
                  <a:schemeClr val="tx1"/>
                </a:solidFill>
                <a:latin typeface="+mn-ea"/>
                <a:ea typeface="+mn-ea"/>
              </a:rPr>
              <a:t>[</a:t>
            </a:r>
            <a:r>
              <a:rPr lang="ja-JP" altLang="en-US" sz="1400" dirty="0">
                <a:solidFill>
                  <a:schemeClr val="tx1"/>
                </a:solidFill>
                <a:latin typeface="+mn-ea"/>
                <a:ea typeface="+mn-ea"/>
              </a:rPr>
              <a:t>履歴</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ワークフロー履歴の、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その後表示される画面で、意見書の閲覧や承認を行う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09-2-①">
            <a:extLst>
              <a:ext uri="{FF2B5EF4-FFF2-40B4-BE49-F238E27FC236}">
                <a16:creationId xmlns:a16="http://schemas.microsoft.com/office/drawing/2014/main" id="{BFA80965-10DD-F4EA-BFF0-7E2633D58D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500" y="-688978"/>
            <a:ext cx="609600" cy="609600"/>
          </a:xfrm>
          <a:prstGeom prst="rect">
            <a:avLst/>
          </a:prstGeom>
        </p:spPr>
      </p:pic>
      <p:sp>
        <p:nvSpPr>
          <p:cNvPr id="6" name="正方形/長方形 5">
            <a:extLst>
              <a:ext uri="{FF2B5EF4-FFF2-40B4-BE49-F238E27FC236}">
                <a16:creationId xmlns:a16="http://schemas.microsoft.com/office/drawing/2014/main" id="{9D5C58F6-AD9F-C7C7-ACB3-A4FA14F5506A}"/>
              </a:ext>
            </a:extLst>
          </p:cNvPr>
          <p:cNvSpPr/>
          <p:nvPr/>
        </p:nvSpPr>
        <p:spPr>
          <a:xfrm>
            <a:off x="361950" y="2265487"/>
            <a:ext cx="3390900" cy="110579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3AC4F5D3-F4B3-000C-F10E-1B194AD1D7CE}"/>
              </a:ext>
            </a:extLst>
          </p:cNvPr>
          <p:cNvSpPr/>
          <p:nvPr/>
        </p:nvSpPr>
        <p:spPr>
          <a:xfrm>
            <a:off x="361950" y="3371279"/>
            <a:ext cx="3390900" cy="66732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8C5323D0-6673-F82D-F1DB-E786CA287C2B}"/>
              </a:ext>
            </a:extLst>
          </p:cNvPr>
          <p:cNvSpPr/>
          <p:nvPr/>
        </p:nvSpPr>
        <p:spPr>
          <a:xfrm>
            <a:off x="3086825" y="2725963"/>
            <a:ext cx="335825" cy="18313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E0E9F572-2E7B-DD5B-0755-0D38E5B5E29B}"/>
              </a:ext>
            </a:extLst>
          </p:cNvPr>
          <p:cNvSpPr/>
          <p:nvPr/>
        </p:nvSpPr>
        <p:spPr>
          <a:xfrm>
            <a:off x="3109050" y="3550921"/>
            <a:ext cx="576364" cy="47701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06EEF01C-CF4D-1B26-189D-C38B8A284513}"/>
              </a:ext>
            </a:extLst>
          </p:cNvPr>
          <p:cNvSpPr/>
          <p:nvPr/>
        </p:nvSpPr>
        <p:spPr>
          <a:xfrm>
            <a:off x="361950" y="1165859"/>
            <a:ext cx="3390900" cy="9121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6" name="正方形/長方形 15">
            <a:extLst>
              <a:ext uri="{FF2B5EF4-FFF2-40B4-BE49-F238E27FC236}">
                <a16:creationId xmlns:a16="http://schemas.microsoft.com/office/drawing/2014/main" id="{FF6E26EF-E735-1567-3C6E-D74DE2FEAAA9}"/>
              </a:ext>
            </a:extLst>
          </p:cNvPr>
          <p:cNvSpPr/>
          <p:nvPr/>
        </p:nvSpPr>
        <p:spPr>
          <a:xfrm>
            <a:off x="1736328" y="2087551"/>
            <a:ext cx="321072"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0" name="図 9">
            <a:extLst>
              <a:ext uri="{FF2B5EF4-FFF2-40B4-BE49-F238E27FC236}">
                <a16:creationId xmlns:a16="http://schemas.microsoft.com/office/drawing/2014/main" id="{8A1F5A4C-FA4C-CFFE-D121-5501D0DCC3ED}"/>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2575" y="3739431"/>
            <a:ext cx="286637" cy="69273"/>
          </a:xfrm>
          <a:prstGeom prst="rect">
            <a:avLst/>
          </a:prstGeom>
          <a:ln>
            <a:noFill/>
          </a:ln>
        </p:spPr>
      </p:pic>
      <p:pic>
        <p:nvPicPr>
          <p:cNvPr id="11" name="図 10">
            <a:extLst>
              <a:ext uri="{FF2B5EF4-FFF2-40B4-BE49-F238E27FC236}">
                <a16:creationId xmlns:a16="http://schemas.microsoft.com/office/drawing/2014/main" id="{8BF7A168-655F-4DF2-379F-B7C15805703F}"/>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2575" y="3887413"/>
            <a:ext cx="286637" cy="69273"/>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Click="0" advTm="30630">
        <p:fade/>
      </p:transition>
    </mc:Choice>
    <mc:Fallback xmlns="">
      <p:transition spd="med" advClick="0" advTm="30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8"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700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1" nodeType="withEffect">
                                  <p:stCondLst>
                                    <p:cond delay="7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grpId="0" nodeType="withEffect">
                                  <p:stCondLst>
                                    <p:cond delay="7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xit" presetSubtype="0" fill="hold" grpId="1" nodeType="withEffect">
                                  <p:stCondLst>
                                    <p:cond delay="1025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grpId="0" nodeType="withEffect">
                                  <p:stCondLst>
                                    <p:cond delay="10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xit" presetSubtype="0" fill="hold" grpId="1" nodeType="withEffect">
                                  <p:stCondLst>
                                    <p:cond delay="125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ntr" presetSubtype="0" fill="hold" grpId="0" nodeType="withEffect">
                                  <p:stCondLst>
                                    <p:cond delay="12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xit" presetSubtype="0" fill="hold" grpId="1" nodeType="withEffect">
                                  <p:stCondLst>
                                    <p:cond delay="1550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ntr" presetSubtype="0" fill="hold" grpId="0" nodeType="withEffect">
                                  <p:stCondLst>
                                    <p:cond delay="16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13" grpId="0" animBg="1"/>
      <p:bldP spid="13" grpId="1" animBg="1"/>
      <p:bldP spid="14" grpId="0" animBg="1"/>
      <p:bldP spid="15" grpId="0" animBg="1"/>
      <p:bldP spid="15" grpId="1" animBg="1"/>
      <p:bldP spid="16" grpId="0" animBg="1"/>
      <p:bldP spid="16" grpId="1"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8148297C-B12C-317B-E937-840C934BC980}"/>
              </a:ext>
            </a:extLst>
          </p:cNvPr>
          <p:cNvPicPr>
            <a:picLocks noChangeAspect="1"/>
          </p:cNvPicPr>
          <p:nvPr/>
        </p:nvPicPr>
        <p:blipFill>
          <a:blip r:embed="rId6"/>
          <a:stretch>
            <a:fillRect/>
          </a:stretch>
        </p:blipFill>
        <p:spPr>
          <a:xfrm>
            <a:off x="226501" y="3345295"/>
            <a:ext cx="3164400" cy="599570"/>
          </a:xfrm>
          <a:prstGeom prst="rect">
            <a:avLst/>
          </a:prstGeom>
          <a:ln>
            <a:solidFill>
              <a:schemeClr val="tx1"/>
            </a:solidFill>
          </a:ln>
        </p:spPr>
      </p:pic>
      <p:pic>
        <p:nvPicPr>
          <p:cNvPr id="17" name="図 16">
            <a:extLst>
              <a:ext uri="{FF2B5EF4-FFF2-40B4-BE49-F238E27FC236}">
                <a16:creationId xmlns:a16="http://schemas.microsoft.com/office/drawing/2014/main" id="{13681023-A7B8-B5E6-DC84-DDDEC7B2C3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45"/>
          <a:stretch/>
        </p:blipFill>
        <p:spPr bwMode="auto">
          <a:xfrm>
            <a:off x="234655" y="857190"/>
            <a:ext cx="3165712" cy="2108199"/>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9C362980-8BBA-48F0-E35E-1F4464D206DA}"/>
              </a:ext>
            </a:extLst>
          </p:cNvPr>
          <p:cNvSpPr>
            <a:spLocks noGrp="1"/>
          </p:cNvSpPr>
          <p:nvPr>
            <p:ph type="body" sz="quarter" idx="14"/>
          </p:nvPr>
        </p:nvSpPr>
        <p:spPr/>
        <p:txBody>
          <a:bodyPr/>
          <a:lstStyle/>
          <a:p>
            <a:pPr>
              <a:lnSpc>
                <a:spcPct val="90000"/>
              </a:lnSpc>
              <a:spcBef>
                <a:spcPts val="0"/>
              </a:spcBef>
            </a:pPr>
            <a:r>
              <a:rPr lang="ja-JP" altLang="en-US" dirty="0"/>
              <a:t>ワークフロー画面はログインユーザにより表示される内容が異なります。</a:t>
            </a:r>
          </a:p>
          <a:p>
            <a:pPr>
              <a:lnSpc>
                <a:spcPct val="90000"/>
              </a:lnSpc>
              <a:spcBef>
                <a:spcPts val="0"/>
              </a:spcBef>
            </a:pPr>
            <a:r>
              <a:rPr lang="ja-JP" altLang="en-US" dirty="0"/>
              <a:t>ログインユーザがワークフローの作成元の場合、</a:t>
            </a:r>
            <a:r>
              <a:rPr lang="en-US" altLang="ja-JP" dirty="0"/>
              <a:t>[</a:t>
            </a:r>
            <a:r>
              <a:rPr lang="ja-JP" altLang="en-US" dirty="0"/>
              <a:t>引戻</a:t>
            </a:r>
            <a:r>
              <a:rPr lang="en-US" altLang="ja-JP" dirty="0"/>
              <a:t>]</a:t>
            </a:r>
            <a:r>
              <a:rPr lang="ja-JP" altLang="en-US" dirty="0"/>
              <a:t>ボタンが表示され、ワークフローの引き戻しができます。</a:t>
            </a:r>
          </a:p>
          <a:p>
            <a:pPr>
              <a:lnSpc>
                <a:spcPct val="90000"/>
              </a:lnSpc>
              <a:spcBef>
                <a:spcPts val="0"/>
              </a:spcBef>
            </a:pPr>
            <a:r>
              <a:rPr lang="ja-JP" altLang="en-US" dirty="0"/>
              <a:t>ログインユーザが回覧者の場合は、ワークフロー履歴は表示されず、回覧履歴だけ表示されます。回覧者は、回覧履歴の</a:t>
            </a:r>
            <a:r>
              <a:rPr lang="en-US" altLang="ja-JP" dirty="0"/>
              <a:t>[</a:t>
            </a:r>
            <a:r>
              <a:rPr lang="ja-JP" altLang="en-US" dirty="0"/>
              <a:t>閲覧</a:t>
            </a:r>
            <a:r>
              <a:rPr lang="en-US" altLang="ja-JP" dirty="0"/>
              <a:t>]</a:t>
            </a:r>
            <a:r>
              <a:rPr lang="ja-JP" altLang="en-US" dirty="0"/>
              <a:t>ボタンから意見書を閲覧します。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730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ログインユーザがワークフローの作成元の場合、</a:t>
            </a:r>
            <a:r>
              <a:rPr lang="en-US" altLang="ja-JP" sz="1400" dirty="0">
                <a:solidFill>
                  <a:schemeClr val="tx1"/>
                </a:solidFill>
                <a:latin typeface="+mn-ea"/>
                <a:ea typeface="+mn-ea"/>
              </a:rPr>
              <a:t>[</a:t>
            </a:r>
            <a:r>
              <a:rPr lang="ja-JP" altLang="en-US" sz="1400" dirty="0">
                <a:solidFill>
                  <a:schemeClr val="tx1"/>
                </a:solidFill>
                <a:latin typeface="+mn-ea"/>
                <a:ea typeface="+mn-ea"/>
              </a:rPr>
              <a:t>引戻</a:t>
            </a:r>
            <a:r>
              <a:rPr lang="en-US" altLang="ja-JP" sz="1400" dirty="0">
                <a:solidFill>
                  <a:schemeClr val="tx1"/>
                </a:solidFill>
                <a:latin typeface="+mn-ea"/>
                <a:ea typeface="+mn-ea"/>
              </a:rPr>
              <a:t>]</a:t>
            </a:r>
            <a:r>
              <a:rPr lang="ja-JP" altLang="en-US" sz="1400" dirty="0">
                <a:solidFill>
                  <a:schemeClr val="tx1"/>
                </a:solidFill>
                <a:latin typeface="+mn-ea"/>
                <a:ea typeface="+mn-ea"/>
              </a:rPr>
              <a:t>ボタンが表示される。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ログインユーザが回覧者の場合、ワークフロー履歴は表示されず回覧履歴だけ表示される。回覧者は回覧履歴から意見書を閲覧する。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E9C84775-B9AA-4A94-AF54-8416A950EF69}"/>
              </a:ext>
            </a:extLst>
          </p:cNvPr>
          <p:cNvSpPr/>
          <p:nvPr/>
        </p:nvSpPr>
        <p:spPr bwMode="auto">
          <a:xfrm>
            <a:off x="113192" y="598831"/>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ログインユーザがワークフローの作成元の場合</a:t>
            </a:r>
            <a:endParaRPr lang="en-US" altLang="ja-JP" sz="1200" dirty="0">
              <a:solidFill>
                <a:schemeClr val="tx1"/>
              </a:solidFill>
              <a:latin typeface="+mn-ea"/>
              <a:ea typeface="+mn-ea"/>
            </a:endParaRPr>
          </a:p>
        </p:txBody>
      </p:sp>
      <p:sp>
        <p:nvSpPr>
          <p:cNvPr id="13" name="正方形/長方形 12">
            <a:extLst>
              <a:ext uri="{FF2B5EF4-FFF2-40B4-BE49-F238E27FC236}">
                <a16:creationId xmlns:a16="http://schemas.microsoft.com/office/drawing/2014/main" id="{61097A96-9184-D88A-67B6-C8A239E5D53C}"/>
              </a:ext>
            </a:extLst>
          </p:cNvPr>
          <p:cNvSpPr/>
          <p:nvPr/>
        </p:nvSpPr>
        <p:spPr bwMode="auto">
          <a:xfrm>
            <a:off x="113192" y="3095068"/>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ログインユーザが回覧者の場合</a:t>
            </a:r>
            <a:endParaRPr lang="en-US" altLang="ja-JP" sz="1200" dirty="0">
              <a:solidFill>
                <a:schemeClr val="tx1"/>
              </a:solidFill>
              <a:latin typeface="+mn-ea"/>
              <a:ea typeface="+mn-ea"/>
            </a:endParaRPr>
          </a:p>
        </p:txBody>
      </p:sp>
      <p:pic>
        <p:nvPicPr>
          <p:cNvPr id="7" name="10-2-①">
            <a:extLst>
              <a:ext uri="{FF2B5EF4-FFF2-40B4-BE49-F238E27FC236}">
                <a16:creationId xmlns:a16="http://schemas.microsoft.com/office/drawing/2014/main" id="{2BA61522-9371-34A7-E740-41255AFA07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166" y="-908050"/>
            <a:ext cx="609600" cy="609600"/>
          </a:xfrm>
          <a:prstGeom prst="rect">
            <a:avLst/>
          </a:prstGeom>
        </p:spPr>
      </p:pic>
      <p:sp>
        <p:nvSpPr>
          <p:cNvPr id="9" name="正方形/長方形 8">
            <a:extLst>
              <a:ext uri="{FF2B5EF4-FFF2-40B4-BE49-F238E27FC236}">
                <a16:creationId xmlns:a16="http://schemas.microsoft.com/office/drawing/2014/main" id="{64435E49-18D8-11FE-F014-E79BE3A2D505}"/>
              </a:ext>
            </a:extLst>
          </p:cNvPr>
          <p:cNvSpPr/>
          <p:nvPr/>
        </p:nvSpPr>
        <p:spPr>
          <a:xfrm>
            <a:off x="2738286" y="2173086"/>
            <a:ext cx="295427" cy="17244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3EB02798-C5DC-215F-8C8C-041D72942BC7}"/>
              </a:ext>
            </a:extLst>
          </p:cNvPr>
          <p:cNvSpPr/>
          <p:nvPr/>
        </p:nvSpPr>
        <p:spPr>
          <a:xfrm>
            <a:off x="2396687" y="3635610"/>
            <a:ext cx="286982" cy="16962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3" name="図 2">
            <a:extLst>
              <a:ext uri="{FF2B5EF4-FFF2-40B4-BE49-F238E27FC236}">
                <a16:creationId xmlns:a16="http://schemas.microsoft.com/office/drawing/2014/main" id="{4CDA4312-DE74-0B12-D46B-A9603ACBFB98}"/>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862855" y="3665339"/>
            <a:ext cx="236890" cy="57250"/>
          </a:xfrm>
          <a:prstGeom prst="rect">
            <a:avLst/>
          </a:prstGeom>
          <a:ln>
            <a:noFill/>
          </a:ln>
        </p:spPr>
      </p:pic>
      <p:pic>
        <p:nvPicPr>
          <p:cNvPr id="6" name="図 5">
            <a:extLst>
              <a:ext uri="{FF2B5EF4-FFF2-40B4-BE49-F238E27FC236}">
                <a16:creationId xmlns:a16="http://schemas.microsoft.com/office/drawing/2014/main" id="{9E0B9A4A-71C7-DD38-24F7-87D917B79CB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858093" y="2839712"/>
            <a:ext cx="236890" cy="57250"/>
          </a:xfrm>
          <a:prstGeom prst="rect">
            <a:avLst/>
          </a:prstGeom>
          <a:ln>
            <a:noFill/>
          </a:ln>
        </p:spPr>
      </p:pic>
      <p:pic>
        <p:nvPicPr>
          <p:cNvPr id="14" name="図 13">
            <a:extLst>
              <a:ext uri="{FF2B5EF4-FFF2-40B4-BE49-F238E27FC236}">
                <a16:creationId xmlns:a16="http://schemas.microsoft.com/office/drawing/2014/main" id="{04B6C4C9-FCFA-E40C-29B8-983F5458B77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24768" y="2222556"/>
            <a:ext cx="236890" cy="57250"/>
          </a:xfrm>
          <a:prstGeom prst="rect">
            <a:avLst/>
          </a:prstGeom>
          <a:ln>
            <a:noFill/>
          </a:ln>
        </p:spPr>
      </p:pic>
      <p:pic>
        <p:nvPicPr>
          <p:cNvPr id="15" name="図 14">
            <a:extLst>
              <a:ext uri="{FF2B5EF4-FFF2-40B4-BE49-F238E27FC236}">
                <a16:creationId xmlns:a16="http://schemas.microsoft.com/office/drawing/2014/main" id="{1E4A39EA-8324-118A-A4CB-C50995CB6DB9}"/>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24768" y="2091416"/>
            <a:ext cx="236890" cy="57250"/>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Click="0" advTm="27970">
        <p:fade/>
      </p:transition>
    </mc:Choice>
    <mc:Fallback xmlns="">
      <p:transition spd="med" advClick="0" advTm="27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9" fill="hold"/>
                                        <p:tgtEl>
                                          <p:spTgt spid="7"/>
                                        </p:tgtEl>
                                      </p:cBhvr>
                                    </p:cmd>
                                  </p:childTnLst>
                                </p:cTn>
                              </p:par>
                              <p:par>
                                <p:cTn id="7" presetID="10" presetClass="entr" presetSubtype="0" fill="hold" grpId="0" nodeType="withEffect">
                                  <p:stCondLst>
                                    <p:cond delay="8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35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2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9" grpId="0" animBg="1"/>
      <p:bldP spid="9" grpId="1" animBg="1"/>
      <p:bldP spid="10" grpId="0"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5461A44-A62D-252B-8877-C2CDF7260113}"/>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0B1245E6-5A58-26C1-1F5B-23B6E587165A}"/>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医療意見書出力画面は、意見書のステータスや保険者番号、氏名などから意見書を検索する画面です。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検索結果は意見書単位で表示され、</a:t>
            </a: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ボタンをクリックするとアクセスキー付きの意見書の印刷プレビュー画面が表示されます。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7455" y="758091"/>
            <a:ext cx="4677788" cy="110667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7455" y="2013206"/>
            <a:ext cx="4677788" cy="187375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6" name="11-2-①">
            <a:extLst>
              <a:ext uri="{FF2B5EF4-FFF2-40B4-BE49-F238E27FC236}">
                <a16:creationId xmlns:a16="http://schemas.microsoft.com/office/drawing/2014/main" id="{A8FE6C68-0210-6744-BCA0-20DC2C8705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53464"/>
            <a:ext cx="609600" cy="609600"/>
          </a:xfrm>
          <a:prstGeom prst="rect">
            <a:avLst/>
          </a:prstGeom>
        </p:spPr>
      </p:pic>
      <p:sp>
        <p:nvSpPr>
          <p:cNvPr id="7" name="正方形/長方形 6">
            <a:extLst>
              <a:ext uri="{FF2B5EF4-FFF2-40B4-BE49-F238E27FC236}">
                <a16:creationId xmlns:a16="http://schemas.microsoft.com/office/drawing/2014/main" id="{E6C5C8CF-2D54-0B4C-A4B7-E9CE209F3C19}"/>
              </a:ext>
            </a:extLst>
          </p:cNvPr>
          <p:cNvSpPr/>
          <p:nvPr/>
        </p:nvSpPr>
        <p:spPr>
          <a:xfrm>
            <a:off x="3350419" y="3328987"/>
            <a:ext cx="435770" cy="18097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324CA080-F361-6E31-F280-2A793E287D4D}"/>
              </a:ext>
            </a:extLst>
          </p:cNvPr>
          <p:cNvSpPr/>
          <p:nvPr/>
        </p:nvSpPr>
        <p:spPr>
          <a:xfrm>
            <a:off x="406400" y="1163672"/>
            <a:ext cx="3556000" cy="94558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7D945687-06F9-489A-5A80-A39FA1ED00D9}"/>
              </a:ext>
            </a:extLst>
          </p:cNvPr>
          <p:cNvSpPr/>
          <p:nvPr/>
        </p:nvSpPr>
        <p:spPr>
          <a:xfrm>
            <a:off x="1857374" y="2109262"/>
            <a:ext cx="330995"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45546C87-0B40-139A-F588-0922B5E322DE}"/>
              </a:ext>
            </a:extLst>
          </p:cNvPr>
          <p:cNvSpPr/>
          <p:nvPr/>
        </p:nvSpPr>
        <p:spPr>
          <a:xfrm>
            <a:off x="406400" y="2350074"/>
            <a:ext cx="3556000" cy="168532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4" name="図 3">
            <a:extLst>
              <a:ext uri="{FF2B5EF4-FFF2-40B4-BE49-F238E27FC236}">
                <a16:creationId xmlns:a16="http://schemas.microsoft.com/office/drawing/2014/main" id="{24C36AF0-BAD5-76F1-CED2-FC6ECA19C461}"/>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4600" y="2956991"/>
            <a:ext cx="190501" cy="157163"/>
          </a:xfrm>
          <a:prstGeom prst="rect">
            <a:avLst/>
          </a:prstGeom>
          <a:ln>
            <a:noFill/>
          </a:ln>
        </p:spPr>
      </p:pic>
    </p:spTree>
    <p:extLst>
      <p:ext uri="{BB962C8B-B14F-4D97-AF65-F5344CB8AC3E}">
        <p14:creationId xmlns:p14="http://schemas.microsoft.com/office/powerpoint/2010/main" val="1478003034"/>
      </p:ext>
    </p:extLst>
  </p:cSld>
  <p:clrMapOvr>
    <a:masterClrMapping/>
  </p:clrMapOvr>
  <mc:AlternateContent xmlns:mc="http://schemas.openxmlformats.org/markup-compatibility/2006" xmlns:p14="http://schemas.microsoft.com/office/powerpoint/2010/main">
    <mc:Choice Requires="p14">
      <p:transition spd="med" p14:dur="700" advClick="0" advTm="18710">
        <p:fade/>
      </p:transition>
    </mc:Choice>
    <mc:Fallback xmlns="">
      <p:transition spd="med" advClick="0" advTm="1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grpId="1" nodeType="withEffect">
                                  <p:stCondLst>
                                    <p:cond delay="85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grpId="1" nodeType="withEffect">
                                  <p:stCondLst>
                                    <p:cond delay="850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9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grpId="1" nodeType="withEffect">
                                  <p:stCondLst>
                                    <p:cond delay="1200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ntr" presetSubtype="0" fill="hold" grpId="0" nodeType="withEffect">
                                  <p:stCondLst>
                                    <p:cond delay="12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7" grpId="0" animBg="1"/>
      <p:bldP spid="10" grpId="0" animBg="1"/>
      <p:bldP spid="10" grpId="1" animBg="1"/>
      <p:bldP spid="11" grpId="0" animBg="1"/>
      <p:bldP spid="11" grpId="1" animBg="1"/>
      <p:bldP spid="14" grpId="0" animBg="1"/>
      <p:bldP spid="1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AE12D87-5CFF-E4D8-AFF0-344EE5615961}"/>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A88A8BF8-2001-B853-2207-A205412712AB}"/>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帳票出力</a:t>
            </a:r>
            <a:r>
              <a:rPr lang="en-US" altLang="ja-JP" dirty="0"/>
              <a:t>]</a:t>
            </a:r>
            <a:r>
              <a:rPr lang="ja-JP" altLang="en-US" dirty="0"/>
              <a:t>ボタンをクリックするとアクセスキー付きの意見書を紙出力する画面が表示されますが、ネットワークプリンタからは印刷できません。</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p>
          <a:p>
            <a:pPr>
              <a:lnSpc>
                <a:spcPct val="90000"/>
              </a:lnSpc>
              <a:spcBef>
                <a:spcPts val="0"/>
              </a:spcBef>
            </a:pPr>
            <a:r>
              <a:rPr lang="ja-JP" altLang="en-US" dirty="0"/>
              <a:t>また、</a:t>
            </a:r>
            <a:r>
              <a:rPr lang="en-US" altLang="ja-JP" dirty="0"/>
              <a:t>[</a:t>
            </a:r>
            <a:r>
              <a:rPr lang="ja-JP" altLang="en-US" dirty="0"/>
              <a:t>データ出力</a:t>
            </a:r>
            <a:r>
              <a:rPr lang="en-US" altLang="ja-JP" dirty="0"/>
              <a:t>]</a:t>
            </a:r>
            <a:r>
              <a:rPr lang="ja-JP" altLang="en-US" dirty="0"/>
              <a:t>ボタンをクリックすると</a:t>
            </a:r>
            <a:r>
              <a:rPr lang="en-US" altLang="ja-JP" dirty="0"/>
              <a:t>XML</a:t>
            </a:r>
            <a:r>
              <a:rPr lang="ja-JP" altLang="en-US" dirty="0"/>
              <a:t>形式の意見書データが出力されます。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a:t>
            </a:r>
            <a:r>
              <a:rPr lang="ja-JP" altLang="ja-JP" dirty="0"/>
              <a:t>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意見書の印刷時は、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形式の意見書データが出力される。</a:t>
            </a:r>
            <a:endParaRPr lang="en-US" altLang="ja-JP" sz="1400" dirty="0">
              <a:solidFill>
                <a:schemeClr val="tx1"/>
              </a:solidFill>
              <a:latin typeface="+mn-ea"/>
              <a:ea typeface="+mn-ea"/>
            </a:endParaRPr>
          </a:p>
        </p:txBody>
      </p:sp>
      <p:pic>
        <p:nvPicPr>
          <p:cNvPr id="5" name="12-2-①">
            <a:extLst>
              <a:ext uri="{FF2B5EF4-FFF2-40B4-BE49-F238E27FC236}">
                <a16:creationId xmlns:a16="http://schemas.microsoft.com/office/drawing/2014/main" id="{2EE94B01-C409-6CBC-6A10-D940C03D23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823314"/>
            <a:ext cx="609600" cy="609600"/>
          </a:xfrm>
          <a:prstGeom prst="rect">
            <a:avLst/>
          </a:prstGeom>
        </p:spPr>
      </p:pic>
      <p:sp>
        <p:nvSpPr>
          <p:cNvPr id="6" name="正方形/長方形 5">
            <a:extLst>
              <a:ext uri="{FF2B5EF4-FFF2-40B4-BE49-F238E27FC236}">
                <a16:creationId xmlns:a16="http://schemas.microsoft.com/office/drawing/2014/main" id="{1D3ADF7E-22EF-2C3A-AC00-D7C7B3E581E4}"/>
              </a:ext>
            </a:extLst>
          </p:cNvPr>
          <p:cNvSpPr/>
          <p:nvPr/>
        </p:nvSpPr>
        <p:spPr>
          <a:xfrm>
            <a:off x="3350419" y="3325816"/>
            <a:ext cx="43577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9E16D985-8B9D-6F51-9E0D-61C3E8BC356C}"/>
              </a:ext>
            </a:extLst>
          </p:cNvPr>
          <p:cNvSpPr/>
          <p:nvPr/>
        </p:nvSpPr>
        <p:spPr>
          <a:xfrm>
            <a:off x="3350417" y="3196047"/>
            <a:ext cx="485777"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3" name="図 2">
            <a:extLst>
              <a:ext uri="{FF2B5EF4-FFF2-40B4-BE49-F238E27FC236}">
                <a16:creationId xmlns:a16="http://schemas.microsoft.com/office/drawing/2014/main" id="{A5BA16AF-9EE8-8B9F-C563-D27ACCB40AEC}"/>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4600" y="2952229"/>
            <a:ext cx="190501" cy="157163"/>
          </a:xfrm>
          <a:prstGeom prst="rect">
            <a:avLst/>
          </a:prstGeom>
          <a:ln>
            <a:noFill/>
          </a:ln>
        </p:spPr>
      </p:pic>
    </p:spTree>
    <p:extLst>
      <p:ext uri="{BB962C8B-B14F-4D97-AF65-F5344CB8AC3E}">
        <p14:creationId xmlns:p14="http://schemas.microsoft.com/office/powerpoint/2010/main" val="1626821462"/>
      </p:ext>
    </p:extLst>
  </p:cSld>
  <p:clrMapOvr>
    <a:masterClrMapping/>
  </p:clrMapOvr>
  <mc:AlternateContent xmlns:mc="http://schemas.openxmlformats.org/markup-compatibility/2006" xmlns:p14="http://schemas.microsoft.com/office/powerpoint/2010/main">
    <mc:Choice Requires="p14">
      <p:transition spd="med" p14:dur="700" advClick="0" advTm="25280">
        <p:fade/>
      </p:transition>
    </mc:Choice>
    <mc:Fallback xmlns="">
      <p:transition spd="med" advClick="0" advTm="2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院内システムを利用しないケースを例にした、小慢</a:t>
            </a:r>
            <a:r>
              <a:rPr lang="en-US" altLang="ja-JP" sz="1400" dirty="0">
                <a:solidFill>
                  <a:schemeClr val="bg1"/>
                </a:solidFill>
              </a:rPr>
              <a:t>DB</a:t>
            </a:r>
            <a:r>
              <a:rPr lang="ja-JP" altLang="en-US" sz="1400" dirty="0">
                <a:solidFill>
                  <a:schemeClr val="bg1"/>
                </a:solidFill>
              </a:rPr>
              <a:t>を使用して意見書を新規作成する操作の流れ、画面、操作のポイントの説明は終了です。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13</a:t>
            </a:fld>
            <a:endParaRPr lang="en-US" altLang="ja-JP" sz="1100" dirty="0">
              <a:solidFill>
                <a:schemeClr val="tx1"/>
              </a:solidFill>
              <a:latin typeface="+mj-lt"/>
              <a:ea typeface="+mn-ea"/>
              <a:cs typeface="Arial" pitchFamily="34" charset="0"/>
            </a:endParaRPr>
          </a:p>
        </p:txBody>
      </p:sp>
      <p:pic>
        <p:nvPicPr>
          <p:cNvPr id="2" name="13-2-①">
            <a:extLst>
              <a:ext uri="{FF2B5EF4-FFF2-40B4-BE49-F238E27FC236}">
                <a16:creationId xmlns:a16="http://schemas.microsoft.com/office/drawing/2014/main" id="{3262145A-AB0B-8B98-85CE-B16AEEABD9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806450"/>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Click="0" advTm="22360">
        <p:fade/>
      </p:transition>
    </mc:Choice>
    <mc:Fallback xmlns="">
      <p:transition spd="med" advClick="0" advTm="22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小慢</a:t>
            </a:r>
            <a:r>
              <a:rPr lang="en-US" altLang="ja-JP" dirty="0"/>
              <a:t>DB</a:t>
            </a:r>
            <a:r>
              <a:rPr lang="ja-JP" altLang="en-US" dirty="0"/>
              <a:t>で意見書を新規作成する操作の流れ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a:xfrm>
            <a:off x="625839" y="1713926"/>
            <a:ext cx="5890291" cy="369332"/>
          </a:xfrm>
        </p:spPr>
        <p:txBody>
          <a:bodyPr/>
          <a:lstStyle/>
          <a:p>
            <a:r>
              <a:rPr lang="ja-JP" altLang="en-US" dirty="0">
                <a:solidFill>
                  <a:srgbClr val="001750"/>
                </a:solidFill>
              </a:rPr>
              <a:t>１</a:t>
            </a:r>
            <a:r>
              <a:rPr lang="en-US" altLang="ja-JP" dirty="0">
                <a:solidFill>
                  <a:srgbClr val="001750"/>
                </a:solidFill>
              </a:rPr>
              <a:t>. </a:t>
            </a:r>
            <a:r>
              <a:rPr lang="ja-JP" altLang="en-US" dirty="0"/>
              <a:t>小慢</a:t>
            </a:r>
            <a:r>
              <a:rPr lang="en-US" altLang="ja-JP" dirty="0"/>
              <a:t>DB</a:t>
            </a:r>
            <a:r>
              <a:rPr lang="ja-JP" altLang="en-US" dirty="0"/>
              <a:t>で意見書を新規作成する操作の流れ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2-①">
            <a:extLst>
              <a:ext uri="{FF2B5EF4-FFF2-40B4-BE49-F238E27FC236}">
                <a16:creationId xmlns:a16="http://schemas.microsoft.com/office/drawing/2014/main" id="{7DB336F4-6390-D2CC-AF68-76AF9F4421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 y="-81915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290">
        <p15:prstTrans prst="peelOff"/>
      </p:transition>
    </mc:Choice>
    <mc:Fallback xmlns="">
      <p:transition spd="slow" advClick="0" advTm="11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1771872814"/>
              </p:ext>
            </p:extLst>
          </p:nvPr>
        </p:nvGraphicFramePr>
        <p:xfrm>
          <a:off x="142200" y="742843"/>
          <a:ext cx="8859600" cy="3160800"/>
        </p:xfrm>
        <a:graphic>
          <a:graphicData uri="http://schemas.openxmlformats.org/drawingml/2006/table">
            <a:tbl>
              <a:tblPr firstRow="1" bandRow="1">
                <a:tableStyleId>{5C22544A-7EE6-4342-B048-85BDC9FD1C3A}</a:tableStyleId>
              </a:tblPr>
              <a:tblGrid>
                <a:gridCol w="1032179">
                  <a:extLst>
                    <a:ext uri="{9D8B030D-6E8A-4147-A177-3AD203B41FA5}">
                      <a16:colId xmlns:a16="http://schemas.microsoft.com/office/drawing/2014/main" val="3563921127"/>
                    </a:ext>
                  </a:extLst>
                </a:gridCol>
                <a:gridCol w="7827421">
                  <a:extLst>
                    <a:ext uri="{9D8B030D-6E8A-4147-A177-3AD203B41FA5}">
                      <a16:colId xmlns:a16="http://schemas.microsoft.com/office/drawing/2014/main" val="2332610360"/>
                    </a:ext>
                  </a:extLst>
                </a:gridCol>
              </a:tblGrid>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4" name="テキスト プレースホルダー 3">
            <a:extLst>
              <a:ext uri="{FF2B5EF4-FFF2-40B4-BE49-F238E27FC236}">
                <a16:creationId xmlns:a16="http://schemas.microsoft.com/office/drawing/2014/main" id="{D47C5E55-7618-B79C-1DC7-F6B4F1B32350}"/>
              </a:ext>
            </a:extLst>
          </p:cNvPr>
          <p:cNvSpPr>
            <a:spLocks noGrp="1"/>
          </p:cNvSpPr>
          <p:nvPr>
            <p:ph type="body" sz="quarter" idx="14"/>
          </p:nvPr>
        </p:nvSpPr>
        <p:spPr/>
        <p:txBody>
          <a:bodyPr/>
          <a:lstStyle/>
          <a:p>
            <a:pPr>
              <a:lnSpc>
                <a:spcPct val="90000"/>
              </a:lnSpc>
              <a:spcBef>
                <a:spcPts val="0"/>
              </a:spcBef>
            </a:pPr>
            <a:r>
              <a:rPr lang="ja-JP" altLang="en-US" dirty="0"/>
              <a:t>院内システムを利用せずに、意見書を新規作成する作業全体の流れについて説明します。</a:t>
            </a:r>
          </a:p>
          <a:p>
            <a:pPr>
              <a:lnSpc>
                <a:spcPct val="90000"/>
              </a:lnSpc>
              <a:spcBef>
                <a:spcPts val="0"/>
              </a:spcBef>
            </a:pPr>
            <a:r>
              <a:rPr lang="ja-JP" altLang="en-US" dirty="0"/>
              <a:t>患者から受付に意見書の作成依頼を受領したら、医療クラーク等が小慢</a:t>
            </a:r>
            <a:r>
              <a:rPr lang="en-US" altLang="ja-JP" dirty="0"/>
              <a:t>DB</a:t>
            </a:r>
            <a:r>
              <a:rPr lang="ja-JP" altLang="en-US" dirty="0"/>
              <a:t>で意見書の基本情報などを入力します。その後、指定医が小慢</a:t>
            </a:r>
            <a:r>
              <a:rPr lang="en-US" altLang="ja-JP" dirty="0"/>
              <a:t>DB</a:t>
            </a:r>
            <a:r>
              <a:rPr lang="ja-JP" altLang="en-US" dirty="0"/>
              <a:t>で意見書を承認します。小慢</a:t>
            </a:r>
            <a:r>
              <a:rPr lang="en-US" altLang="ja-JP" dirty="0"/>
              <a:t>DB</a:t>
            </a:r>
            <a:r>
              <a:rPr lang="ja-JP" altLang="en-US" dirty="0"/>
              <a:t>からアクセスキー付きの意見書を出力し、受付から患者に交付します。</a:t>
            </a:r>
          </a:p>
          <a:p>
            <a:pPr>
              <a:lnSpc>
                <a:spcPct val="90000"/>
              </a:lnSpc>
              <a:spcBef>
                <a:spcPts val="0"/>
              </a:spcBef>
            </a:pPr>
            <a:endParaRPr lang="ja-JP" altLang="en-US" dirty="0"/>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で意見書を新規作成する操作の流れ</a:t>
            </a:r>
          </a:p>
        </p:txBody>
      </p:sp>
      <p:sp>
        <p:nvSpPr>
          <p:cNvPr id="35" name="正方形/長方形 34">
            <a:extLst>
              <a:ext uri="{FF2B5EF4-FFF2-40B4-BE49-F238E27FC236}">
                <a16:creationId xmlns:a16="http://schemas.microsoft.com/office/drawing/2014/main" id="{96FF0CF7-8F47-D205-C5D5-6EC11ECF5CFE}"/>
              </a:ext>
            </a:extLst>
          </p:cNvPr>
          <p:cNvSpPr/>
          <p:nvPr/>
        </p:nvSpPr>
        <p:spPr bwMode="auto">
          <a:xfrm>
            <a:off x="4510504" y="3209177"/>
            <a:ext cx="909834"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3266128" y="2415357"/>
            <a:ext cx="909834"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意見書の基本情報などの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5754880" y="2415357"/>
            <a:ext cx="909834"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a:t>
            </a:r>
            <a:r>
              <a:rPr lang="en-US" altLang="ja-JP" sz="1100" b="1" dirty="0">
                <a:solidFill>
                  <a:srgbClr val="404040"/>
                </a:solidFill>
                <a:latin typeface="Yu Gothic UI" panose="020B0500000000000000" pitchFamily="50" charset="-128"/>
                <a:ea typeface="Yu Gothic UI" panose="020B0500000000000000" pitchFamily="50" charset="-128"/>
              </a:rPr>
              <a:t>(</a:t>
            </a:r>
            <a:r>
              <a:rPr lang="ja-JP" altLang="en-US" sz="1100" b="1" dirty="0">
                <a:solidFill>
                  <a:srgbClr val="404040"/>
                </a:solidFill>
                <a:latin typeface="Yu Gothic UI" panose="020B0500000000000000" pitchFamily="50" charset="-128"/>
                <a:ea typeface="Yu Gothic UI" panose="020B0500000000000000" pitchFamily="50" charset="-128"/>
              </a:rPr>
              <a:t>アクセスキー付き</a:t>
            </a:r>
            <a:r>
              <a:rPr lang="en-US" altLang="ja-JP" sz="1100" b="1" dirty="0">
                <a:solidFill>
                  <a:srgbClr val="404040"/>
                </a:solidFill>
                <a:latin typeface="Yu Gothic UI" panose="020B0500000000000000" pitchFamily="50" charset="-128"/>
                <a:ea typeface="Yu Gothic UI" panose="020B0500000000000000" pitchFamily="50" charset="-128"/>
              </a:rPr>
              <a:t>)</a:t>
            </a:r>
            <a:r>
              <a:rPr lang="ja-JP" altLang="en-US" sz="1100" b="1" dirty="0">
                <a:solidFill>
                  <a:srgbClr val="404040"/>
                </a:solidFill>
                <a:latin typeface="Yu Gothic UI" panose="020B0500000000000000" pitchFamily="50" charset="-128"/>
                <a:ea typeface="Yu Gothic UI" panose="020B0500000000000000" pitchFamily="50" charset="-128"/>
              </a:rPr>
              <a:t>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175962" y="2720040"/>
            <a:ext cx="334542" cy="793820"/>
          </a:xfrm>
          <a:prstGeom prst="bentConnector3">
            <a:avLst>
              <a:gd name="adj1" fmla="val 28502"/>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229900" y="827715"/>
            <a:ext cx="68357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作成依頼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2248014" y="1621536"/>
            <a:ext cx="68357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作成依頼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6999256" y="1621536"/>
            <a:ext cx="68357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17371" y="827715"/>
            <a:ext cx="835995"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a:t>
            </a:r>
            <a:r>
              <a:rPr lang="en-US" altLang="ja-JP" sz="1100" dirty="0">
                <a:solidFill>
                  <a:srgbClr val="404040"/>
                </a:solidFill>
                <a:latin typeface="Yu Gothic UI" panose="020B0500000000000000" pitchFamily="50" charset="-128"/>
                <a:ea typeface="Yu Gothic UI" panose="020B0500000000000000" pitchFamily="50" charset="-128"/>
              </a:rPr>
              <a:t>(</a:t>
            </a:r>
            <a:r>
              <a:rPr lang="ja-JP" altLang="en-US" sz="1100" dirty="0">
                <a:solidFill>
                  <a:srgbClr val="404040"/>
                </a:solidFill>
                <a:latin typeface="Yu Gothic UI" panose="020B0500000000000000" pitchFamily="50" charset="-128"/>
                <a:ea typeface="Yu Gothic UI" panose="020B0500000000000000" pitchFamily="50" charset="-128"/>
              </a:rPr>
              <a:t>アクセスキー付き</a:t>
            </a:r>
            <a:r>
              <a:rPr lang="en-US" altLang="ja-JP" sz="1100" dirty="0">
                <a:solidFill>
                  <a:srgbClr val="404040"/>
                </a:solidFill>
                <a:latin typeface="Yu Gothic UI" panose="020B0500000000000000" pitchFamily="50" charset="-128"/>
                <a:ea typeface="Yu Gothic UI" panose="020B0500000000000000" pitchFamily="50" charset="-128"/>
              </a:rPr>
              <a:t>)</a:t>
            </a:r>
            <a:r>
              <a:rPr lang="ja-JP" altLang="en-US" sz="1100" dirty="0">
                <a:solidFill>
                  <a:srgbClr val="404040"/>
                </a:solidFill>
                <a:latin typeface="Yu Gothic UI" panose="020B0500000000000000" pitchFamily="50" charset="-128"/>
                <a:ea typeface="Yu Gothic UI" panose="020B0500000000000000" pitchFamily="50" charset="-128"/>
              </a:rPr>
              <a:t>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1913472" y="1132398"/>
            <a:ext cx="334542" cy="793821"/>
          </a:xfrm>
          <a:prstGeom prst="bentConnector3">
            <a:avLst>
              <a:gd name="adj1" fmla="val 31573"/>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1" idx="1"/>
          </p:cNvCxnSpPr>
          <p:nvPr/>
        </p:nvCxnSpPr>
        <p:spPr bwMode="auto">
          <a:xfrm>
            <a:off x="2931586" y="1926219"/>
            <a:ext cx="334542" cy="793821"/>
          </a:xfrm>
          <a:prstGeom prst="bentConnector3">
            <a:avLst>
              <a:gd name="adj1" fmla="val 40787"/>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6664714" y="1926219"/>
            <a:ext cx="334542" cy="793821"/>
          </a:xfrm>
          <a:prstGeom prst="bentConnector3">
            <a:avLst>
              <a:gd name="adj1" fmla="val 28502"/>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682828" y="1132398"/>
            <a:ext cx="334543" cy="793821"/>
          </a:xfrm>
          <a:prstGeom prst="bentConnector3">
            <a:avLst>
              <a:gd name="adj1" fmla="val 31574"/>
            </a:avLst>
          </a:prstGeom>
          <a:solidFill>
            <a:schemeClr val="bg1"/>
          </a:solidFill>
          <a:ln w="12700">
            <a:solidFill>
              <a:schemeClr val="tx1">
                <a:lumMod val="50000"/>
                <a:lumOff val="50000"/>
              </a:schemeClr>
            </a:solidFill>
            <a:miter lim="800000"/>
            <a:headEnd/>
            <a:tailEnd type="arrow"/>
          </a:ln>
          <a:effectLst/>
        </p:spPr>
      </p:cxnSp>
      <p:grpSp>
        <p:nvGrpSpPr>
          <p:cNvPr id="5" name="グループ化 4">
            <a:extLst>
              <a:ext uri="{FF2B5EF4-FFF2-40B4-BE49-F238E27FC236}">
                <a16:creationId xmlns:a16="http://schemas.microsoft.com/office/drawing/2014/main" id="{0C4416A6-8801-40E0-7733-34A8800A7CE0}"/>
              </a:ext>
            </a:extLst>
          </p:cNvPr>
          <p:cNvGrpSpPr/>
          <p:nvPr/>
        </p:nvGrpSpPr>
        <p:grpSpPr>
          <a:xfrm>
            <a:off x="5675979" y="2641412"/>
            <a:ext cx="3356898" cy="1259639"/>
            <a:chOff x="5597577" y="2983380"/>
            <a:chExt cx="3356898" cy="1259639"/>
          </a:xfrm>
        </p:grpSpPr>
        <p:sp>
          <p:nvSpPr>
            <p:cNvPr id="6" name="四角形: 角を丸くする 5">
              <a:extLst>
                <a:ext uri="{FF2B5EF4-FFF2-40B4-BE49-F238E27FC236}">
                  <a16:creationId xmlns:a16="http://schemas.microsoft.com/office/drawing/2014/main" id="{A53B4197-E09D-ADC0-8F3E-0C3288B0EA18}"/>
                </a:ext>
              </a:extLst>
            </p:cNvPr>
            <p:cNvSpPr/>
            <p:nvPr/>
          </p:nvSpPr>
          <p:spPr bwMode="auto">
            <a:xfrm>
              <a:off x="6751983" y="2983380"/>
              <a:ext cx="2046916" cy="962958"/>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200" b="1" dirty="0">
                  <a:solidFill>
                    <a:schemeClr val="tx1"/>
                  </a:solidFill>
                  <a:latin typeface="Yu Gothic UI" panose="020B0500000000000000" pitchFamily="50" charset="-128"/>
                  <a:ea typeface="Yu Gothic UI" panose="020B0500000000000000" pitchFamily="50" charset="-128"/>
                </a:rPr>
                <a:t>凡例</a:t>
              </a:r>
            </a:p>
          </p:txBody>
        </p:sp>
        <p:grpSp>
          <p:nvGrpSpPr>
            <p:cNvPr id="7" name="グループ化 6">
              <a:extLst>
                <a:ext uri="{FF2B5EF4-FFF2-40B4-BE49-F238E27FC236}">
                  <a16:creationId xmlns:a16="http://schemas.microsoft.com/office/drawing/2014/main" id="{F01A065F-8CB8-F183-BAAF-5D92D14C417F}"/>
                </a:ext>
              </a:extLst>
            </p:cNvPr>
            <p:cNvGrpSpPr/>
            <p:nvPr/>
          </p:nvGrpSpPr>
          <p:grpSpPr>
            <a:xfrm>
              <a:off x="6959062" y="3276326"/>
              <a:ext cx="1645223" cy="258532"/>
              <a:chOff x="6911437" y="2849500"/>
              <a:chExt cx="1645223" cy="258532"/>
            </a:xfrm>
          </p:grpSpPr>
          <p:sp>
            <p:nvSpPr>
              <p:cNvPr id="17" name="正方形/長方形 16">
                <a:extLst>
                  <a:ext uri="{FF2B5EF4-FFF2-40B4-BE49-F238E27FC236}">
                    <a16:creationId xmlns:a16="http://schemas.microsoft.com/office/drawing/2014/main" id="{B62ABE08-3F86-F682-82F8-BBB1799DEFE4}"/>
                  </a:ext>
                </a:extLst>
              </p:cNvPr>
              <p:cNvSpPr/>
              <p:nvPr/>
            </p:nvSpPr>
            <p:spPr bwMode="auto">
              <a:xfrm>
                <a:off x="6911437" y="2878576"/>
                <a:ext cx="306328" cy="207653"/>
              </a:xfrm>
              <a:prstGeom prst="rect">
                <a:avLst/>
              </a:prstGeom>
              <a:solidFill>
                <a:schemeClr val="bg1"/>
              </a:solidFill>
              <a:ln w="28575">
                <a:solidFill>
                  <a:srgbClr val="E27B26"/>
                </a:solidFill>
                <a:miter lim="800000"/>
                <a:headEnd/>
                <a:tailEnd/>
              </a:ln>
              <a:effectLst/>
            </p:spPr>
            <p:txBody>
              <a:bodyPr wrap="square" lIns="36000" rIns="36000" rtlCol="0" anchor="ctr" anchorCtr="0">
                <a:noAutofit/>
              </a:bodyPr>
              <a:lstStyle/>
              <a:p>
                <a:r>
                  <a:rPr lang="ja-JP" altLang="en-US" sz="1200" dirty="0">
                    <a:solidFill>
                      <a:schemeClr val="tx1"/>
                    </a:solidFill>
                    <a:latin typeface="Yu Gothic UI" panose="020B0500000000000000" pitchFamily="50" charset="-128"/>
                    <a:ea typeface="Yu Gothic UI" panose="020B0500000000000000" pitchFamily="50" charset="-128"/>
                  </a:rPr>
                  <a:t>　　　</a:t>
                </a:r>
              </a:p>
            </p:txBody>
          </p:sp>
          <p:sp>
            <p:nvSpPr>
              <p:cNvPr id="18" name="テキスト ボックス 17">
                <a:extLst>
                  <a:ext uri="{FF2B5EF4-FFF2-40B4-BE49-F238E27FC236}">
                    <a16:creationId xmlns:a16="http://schemas.microsoft.com/office/drawing/2014/main" id="{767A0872-8A85-64FA-405F-AAEFA393EB61}"/>
                  </a:ext>
                </a:extLst>
              </p:cNvPr>
              <p:cNvSpPr txBox="1"/>
              <p:nvPr/>
            </p:nvSpPr>
            <p:spPr>
              <a:xfrm>
                <a:off x="7143837" y="2849500"/>
                <a:ext cx="141282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8" name="グループ化 7">
              <a:extLst>
                <a:ext uri="{FF2B5EF4-FFF2-40B4-BE49-F238E27FC236}">
                  <a16:creationId xmlns:a16="http://schemas.microsoft.com/office/drawing/2014/main" id="{AB9AC936-1BF8-8CBE-13F4-8BD3FA01F786}"/>
                </a:ext>
              </a:extLst>
            </p:cNvPr>
            <p:cNvGrpSpPr/>
            <p:nvPr/>
          </p:nvGrpSpPr>
          <p:grpSpPr>
            <a:xfrm>
              <a:off x="6959062" y="3585840"/>
              <a:ext cx="1965863" cy="258532"/>
              <a:chOff x="6911437" y="2812025"/>
              <a:chExt cx="1965863" cy="258532"/>
            </a:xfrm>
          </p:grpSpPr>
          <p:sp>
            <p:nvSpPr>
              <p:cNvPr id="14" name="正方形/長方形 13">
                <a:extLst>
                  <a:ext uri="{FF2B5EF4-FFF2-40B4-BE49-F238E27FC236}">
                    <a16:creationId xmlns:a16="http://schemas.microsoft.com/office/drawing/2014/main" id="{6090AD8D-A364-7F4E-9954-C3C3E4C5A282}"/>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　　　</a:t>
                </a:r>
              </a:p>
            </p:txBody>
          </p:sp>
          <p:sp>
            <p:nvSpPr>
              <p:cNvPr id="16" name="テキスト ボックス 15">
                <a:extLst>
                  <a:ext uri="{FF2B5EF4-FFF2-40B4-BE49-F238E27FC236}">
                    <a16:creationId xmlns:a16="http://schemas.microsoft.com/office/drawing/2014/main" id="{EBE4BF88-417E-F295-0BA6-B9B5CC79249E}"/>
                  </a:ext>
                </a:extLst>
              </p:cNvPr>
              <p:cNvSpPr txBox="1"/>
              <p:nvPr/>
            </p:nvSpPr>
            <p:spPr>
              <a:xfrm>
                <a:off x="7143837" y="2812025"/>
                <a:ext cx="173346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以外の作業</a:t>
                </a:r>
              </a:p>
            </p:txBody>
          </p:sp>
        </p:grpSp>
        <p:sp>
          <p:nvSpPr>
            <p:cNvPr id="9" name="テキスト ボックス 8">
              <a:extLst>
                <a:ext uri="{FF2B5EF4-FFF2-40B4-BE49-F238E27FC236}">
                  <a16:creationId xmlns:a16="http://schemas.microsoft.com/office/drawing/2014/main" id="{C14EA565-3F00-D931-67EE-13FCBC1000D1}"/>
                </a:ext>
              </a:extLst>
            </p:cNvPr>
            <p:cNvSpPr txBox="1"/>
            <p:nvPr/>
          </p:nvSpPr>
          <p:spPr>
            <a:xfrm>
              <a:off x="5597577" y="3984487"/>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b="1" dirty="0">
                  <a:latin typeface="Yu Gothic UI" panose="020B0500000000000000" pitchFamily="50" charset="-128"/>
                  <a:ea typeface="Yu Gothic UI" panose="020B0500000000000000" pitchFamily="50" charset="-128"/>
                </a:rPr>
                <a:t>注</a:t>
              </a:r>
              <a:r>
                <a:rPr lang="ja-JP" altLang="en-US" dirty="0">
                  <a:latin typeface="Yu Gothic UI" panose="020B0500000000000000" pitchFamily="50" charset="-128"/>
                  <a:ea typeface="Yu Gothic UI" panose="020B0500000000000000" pitchFamily="50" charset="-128"/>
                </a:rPr>
                <a:t> 医療機関によりフローが異なる場合があります。 </a:t>
              </a:r>
            </a:p>
          </p:txBody>
        </p:sp>
      </p:grpSp>
      <p:cxnSp>
        <p:nvCxnSpPr>
          <p:cNvPr id="19" name="コネクタ: カギ線 18">
            <a:extLst>
              <a:ext uri="{FF2B5EF4-FFF2-40B4-BE49-F238E27FC236}">
                <a16:creationId xmlns:a16="http://schemas.microsoft.com/office/drawing/2014/main" id="{A0D771F4-C068-FE44-82B8-170CAE1934C5}"/>
              </a:ext>
            </a:extLst>
          </p:cNvPr>
          <p:cNvCxnSpPr>
            <a:cxnSpLocks/>
            <a:stCxn id="35" idx="3"/>
            <a:endCxn id="46" idx="1"/>
          </p:cNvCxnSpPr>
          <p:nvPr/>
        </p:nvCxnSpPr>
        <p:spPr bwMode="auto">
          <a:xfrm flipV="1">
            <a:off x="5420338" y="2720040"/>
            <a:ext cx="334542" cy="793820"/>
          </a:xfrm>
          <a:prstGeom prst="bentConnector3">
            <a:avLst>
              <a:gd name="adj1" fmla="val 22360"/>
            </a:avLst>
          </a:prstGeom>
          <a:solidFill>
            <a:schemeClr val="bg1"/>
          </a:solidFill>
          <a:ln w="25400">
            <a:solidFill>
              <a:srgbClr val="E27B26"/>
            </a:solidFill>
            <a:miter lim="800000"/>
            <a:headEnd/>
            <a:tailEnd type="arrow"/>
          </a:ln>
          <a:effectLst/>
        </p:spPr>
      </p:cxnSp>
      <p:pic>
        <p:nvPicPr>
          <p:cNvPr id="10" name="02-2-①">
            <a:extLst>
              <a:ext uri="{FF2B5EF4-FFF2-40B4-BE49-F238E27FC236}">
                <a16:creationId xmlns:a16="http://schemas.microsoft.com/office/drawing/2014/main" id="{F5E2FB91-93F0-32B3-D145-F71864B2B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200" y="-815259"/>
            <a:ext cx="609600" cy="609600"/>
          </a:xfrm>
          <a:prstGeom prst="rect">
            <a:avLst/>
          </a:prstGeom>
        </p:spPr>
      </p:pic>
      <p:sp>
        <p:nvSpPr>
          <p:cNvPr id="11" name="正方形/長方形 10">
            <a:extLst>
              <a:ext uri="{FF2B5EF4-FFF2-40B4-BE49-F238E27FC236}">
                <a16:creationId xmlns:a16="http://schemas.microsoft.com/office/drawing/2014/main" id="{F7F74D1E-1DC3-094D-8853-3F79F001857A}"/>
              </a:ext>
            </a:extLst>
          </p:cNvPr>
          <p:cNvSpPr/>
          <p:nvPr/>
        </p:nvSpPr>
        <p:spPr>
          <a:xfrm>
            <a:off x="1239876" y="825232"/>
            <a:ext cx="67206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DE494CCD-77D9-05AE-75B1-876201F6C40B}"/>
              </a:ext>
            </a:extLst>
          </p:cNvPr>
          <p:cNvSpPr/>
          <p:nvPr/>
        </p:nvSpPr>
        <p:spPr>
          <a:xfrm>
            <a:off x="2253765" y="1608335"/>
            <a:ext cx="67206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22334E30-BFC3-F781-C3A7-D0DB5E5F117D}"/>
              </a:ext>
            </a:extLst>
          </p:cNvPr>
          <p:cNvSpPr/>
          <p:nvPr/>
        </p:nvSpPr>
        <p:spPr>
          <a:xfrm>
            <a:off x="3271879" y="2415357"/>
            <a:ext cx="9098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2BC6CAE2-93A0-4C18-DB2F-CF85EA78734B}"/>
              </a:ext>
            </a:extLst>
          </p:cNvPr>
          <p:cNvSpPr/>
          <p:nvPr/>
        </p:nvSpPr>
        <p:spPr>
          <a:xfrm>
            <a:off x="4504753" y="3192890"/>
            <a:ext cx="9098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20" name="正方形/長方形 19">
            <a:extLst>
              <a:ext uri="{FF2B5EF4-FFF2-40B4-BE49-F238E27FC236}">
                <a16:creationId xmlns:a16="http://schemas.microsoft.com/office/drawing/2014/main" id="{5B03A3F4-3B80-F0EA-E9B6-DFA7214AAF84}"/>
              </a:ext>
            </a:extLst>
          </p:cNvPr>
          <p:cNvSpPr/>
          <p:nvPr/>
        </p:nvSpPr>
        <p:spPr>
          <a:xfrm>
            <a:off x="5749129" y="2406872"/>
            <a:ext cx="9098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21" name="正方形/長方形 20">
            <a:extLst>
              <a:ext uri="{FF2B5EF4-FFF2-40B4-BE49-F238E27FC236}">
                <a16:creationId xmlns:a16="http://schemas.microsoft.com/office/drawing/2014/main" id="{611B83C0-188C-FEB6-D49E-0192E9C27B40}"/>
              </a:ext>
            </a:extLst>
          </p:cNvPr>
          <p:cNvSpPr/>
          <p:nvPr/>
        </p:nvSpPr>
        <p:spPr>
          <a:xfrm>
            <a:off x="6999256" y="1618944"/>
            <a:ext cx="68932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22" name="正方形/長方形 21">
            <a:extLst>
              <a:ext uri="{FF2B5EF4-FFF2-40B4-BE49-F238E27FC236}">
                <a16:creationId xmlns:a16="http://schemas.microsoft.com/office/drawing/2014/main" id="{A7396677-0219-3BB3-7DB7-05A4C0FE6308}"/>
              </a:ext>
            </a:extLst>
          </p:cNvPr>
          <p:cNvSpPr/>
          <p:nvPr/>
        </p:nvSpPr>
        <p:spPr>
          <a:xfrm>
            <a:off x="8015844" y="810401"/>
            <a:ext cx="83599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29280">
        <p:fade/>
      </p:transition>
    </mc:Choice>
    <mc:Fallback xmlns="">
      <p:transition spd="med" advClick="0" advTm="29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8" fill="hold"/>
                                        <p:tgtEl>
                                          <p:spTgt spid="10"/>
                                        </p:tgtEl>
                                      </p:cBhvr>
                                    </p:cmd>
                                  </p:childTnLst>
                                </p:cTn>
                              </p:par>
                              <p:par>
                                <p:cTn id="7" presetID="10" presetClass="entr" presetSubtype="0" fill="hold" grpId="0" nodeType="withEffect">
                                  <p:stCondLst>
                                    <p:cond delay="7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5" presetClass="emph" presetSubtype="0" nodeType="withEffect">
                                  <p:stCondLst>
                                    <p:cond delay="7500"/>
                                  </p:stCondLst>
                                  <p:childTnLst>
                                    <p:set>
                                      <p:cBhvr override="childStyle">
                                        <p:cTn id="11" dur="2500"/>
                                        <p:tgtEl>
                                          <p:spTgt spid="32">
                                            <p:txEl>
                                              <p:pRg st="0" end="0"/>
                                            </p:txEl>
                                          </p:spTgt>
                                        </p:tgtEl>
                                        <p:attrNameLst>
                                          <p:attrName>style.fontWeight</p:attrName>
                                        </p:attrNameLst>
                                      </p:cBhvr>
                                      <p:to>
                                        <p:strVal val="bold"/>
                                      </p:to>
                                    </p:set>
                                  </p:childTnLst>
                                </p:cTn>
                              </p:par>
                              <p:par>
                                <p:cTn id="12" presetID="3" presetClass="emph" presetSubtype="1" nodeType="withEffect">
                                  <p:stCondLst>
                                    <p:cond delay="7500"/>
                                  </p:stCondLst>
                                  <p:childTnLst>
                                    <p:set>
                                      <p:cBhvr override="childStyle">
                                        <p:cTn id="13" dur="2500"/>
                                        <p:tgtEl>
                                          <p:spTgt spid="32">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000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8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5" presetClass="emph" presetSubtype="0" nodeType="withEffect">
                                  <p:stCondLst>
                                    <p:cond delay="8000"/>
                                  </p:stCondLst>
                                  <p:childTnLst>
                                    <p:set>
                                      <p:cBhvr override="childStyle">
                                        <p:cTn id="21" dur="3000"/>
                                        <p:tgtEl>
                                          <p:spTgt spid="36">
                                            <p:txEl>
                                              <p:pRg st="0" end="0"/>
                                            </p:txEl>
                                          </p:spTgt>
                                        </p:tgtEl>
                                        <p:attrNameLst>
                                          <p:attrName>style.fontWeight</p:attrName>
                                        </p:attrNameLst>
                                      </p:cBhvr>
                                      <p:to>
                                        <p:strVal val="bold"/>
                                      </p:to>
                                    </p:set>
                                  </p:childTnLst>
                                </p:cTn>
                              </p:par>
                              <p:par>
                                <p:cTn id="22" presetID="3" presetClass="emph" presetSubtype="1" nodeType="withEffect">
                                  <p:stCondLst>
                                    <p:cond delay="8000"/>
                                  </p:stCondLst>
                                  <p:childTnLst>
                                    <p:set>
                                      <p:cBhvr override="childStyle">
                                        <p:cTn id="23" dur="3000"/>
                                        <p:tgtEl>
                                          <p:spTgt spid="36">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100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grpId="0" nodeType="withEffect">
                                  <p:stCondLst>
                                    <p:cond delay="11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3" presetClass="emph" presetSubtype="1" nodeType="withEffect">
                                  <p:stCondLst>
                                    <p:cond delay="11000"/>
                                  </p:stCondLst>
                                  <p:childTnLst>
                                    <p:set>
                                      <p:cBhvr override="childStyle">
                                        <p:cTn id="31" dur="5500"/>
                                        <p:tgtEl>
                                          <p:spTgt spid="41">
                                            <p:txEl>
                                              <p:pRg st="0" end="0"/>
                                            </p:txEl>
                                          </p:spTgt>
                                        </p:tgtEl>
                                        <p:attrNameLst>
                                          <p:attrName>style.color</p:attrName>
                                        </p:attrNameLst>
                                      </p:cBhvr>
                                      <p:to>
                                        <p:clrVal>
                                          <a:srgbClr val="EB5032"/>
                                        </p:clrVal>
                                      </p:to>
                                    </p:set>
                                  </p:childTnLst>
                                </p:cTn>
                              </p:par>
                              <p:par>
                                <p:cTn id="32" presetID="10" presetClass="exit" presetSubtype="0" fill="hold" grpId="1" nodeType="withEffect">
                                  <p:stCondLst>
                                    <p:cond delay="1650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ntr" presetSubtype="0" fill="hold" grpId="0" nodeType="withEffect">
                                  <p:stCondLst>
                                    <p:cond delay="17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3" presetClass="emph" presetSubtype="1" nodeType="withEffect">
                                  <p:stCondLst>
                                    <p:cond delay="17000"/>
                                  </p:stCondLst>
                                  <p:childTnLst>
                                    <p:set>
                                      <p:cBhvr override="childStyle">
                                        <p:cTn id="39" dur="5000"/>
                                        <p:tgtEl>
                                          <p:spTgt spid="35">
                                            <p:txEl>
                                              <p:pRg st="0" end="0"/>
                                            </p:txEl>
                                          </p:spTgt>
                                        </p:tgtEl>
                                        <p:attrNameLst>
                                          <p:attrName>style.color</p:attrName>
                                        </p:attrNameLst>
                                      </p:cBhvr>
                                      <p:to>
                                        <p:clrVal>
                                          <a:srgbClr val="EB5032"/>
                                        </p:clrVal>
                                      </p:to>
                                    </p:set>
                                  </p:childTnLst>
                                </p:cTn>
                              </p:par>
                              <p:par>
                                <p:cTn id="40" presetID="10" presetClass="exit" presetSubtype="0" fill="hold" grpId="1" nodeType="withEffect">
                                  <p:stCondLst>
                                    <p:cond delay="2200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ntr" presetSubtype="0" fill="hold" grpId="0" nodeType="withEffect">
                                  <p:stCondLst>
                                    <p:cond delay="230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3" presetClass="emph" presetSubtype="1" nodeType="withEffect">
                                  <p:stCondLst>
                                    <p:cond delay="23000"/>
                                  </p:stCondLst>
                                  <p:childTnLst>
                                    <p:set>
                                      <p:cBhvr override="childStyle">
                                        <p:cTn id="47" dur="3500"/>
                                        <p:tgtEl>
                                          <p:spTgt spid="46">
                                            <p:txEl>
                                              <p:pRg st="0" end="0"/>
                                            </p:txEl>
                                          </p:spTgt>
                                        </p:tgtEl>
                                        <p:attrNameLst>
                                          <p:attrName>style.color</p:attrName>
                                        </p:attrNameLst>
                                      </p:cBhvr>
                                      <p:to>
                                        <p:clrVal>
                                          <a:srgbClr val="EB5032"/>
                                        </p:clrVal>
                                      </p:to>
                                    </p:set>
                                  </p:childTnLst>
                                </p:cTn>
                              </p:par>
                              <p:par>
                                <p:cTn id="48" presetID="10" presetClass="exit" presetSubtype="0" fill="hold" grpId="1" nodeType="withEffect">
                                  <p:stCondLst>
                                    <p:cond delay="2650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ntr" presetSubtype="0" fill="hold" grpId="0" nodeType="withEffect">
                                  <p:stCondLst>
                                    <p:cond delay="2700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5" presetClass="emph" presetSubtype="0" nodeType="withEffect">
                                  <p:stCondLst>
                                    <p:cond delay="27000"/>
                                  </p:stCondLst>
                                  <p:childTnLst>
                                    <p:set>
                                      <p:cBhvr override="childStyle">
                                        <p:cTn id="55" dur="2000"/>
                                        <p:tgtEl>
                                          <p:spTgt spid="37">
                                            <p:txEl>
                                              <p:pRg st="0" end="0"/>
                                            </p:txEl>
                                          </p:spTgt>
                                        </p:tgtEl>
                                        <p:attrNameLst>
                                          <p:attrName>style.fontWeight</p:attrName>
                                        </p:attrNameLst>
                                      </p:cBhvr>
                                      <p:to>
                                        <p:strVal val="bold"/>
                                      </p:to>
                                    </p:set>
                                  </p:childTnLst>
                                </p:cTn>
                              </p:par>
                              <p:par>
                                <p:cTn id="56" presetID="3" presetClass="emph" presetSubtype="1" nodeType="withEffect">
                                  <p:stCondLst>
                                    <p:cond delay="27000"/>
                                  </p:stCondLst>
                                  <p:childTnLst>
                                    <p:set>
                                      <p:cBhvr override="childStyle">
                                        <p:cTn id="57" dur="2000"/>
                                        <p:tgtEl>
                                          <p:spTgt spid="37">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290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grpId="0" nodeType="withEffect">
                                  <p:stCondLst>
                                    <p:cond delay="280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3" presetClass="emph" presetSubtype="1" nodeType="withEffect">
                                  <p:stCondLst>
                                    <p:cond delay="28000"/>
                                  </p:stCondLst>
                                  <p:childTnLst>
                                    <p:set>
                                      <p:cBhvr override="childStyle">
                                        <p:cTn id="65" dur="indefinite"/>
                                        <p:tgtEl>
                                          <p:spTgt spid="38">
                                            <p:txEl>
                                              <p:pRg st="0" end="0"/>
                                            </p:txEl>
                                          </p:spTgt>
                                        </p:tgtEl>
                                        <p:attrNameLst>
                                          <p:attrName>style.color</p:attrName>
                                        </p:attrNameLst>
                                      </p:cBhvr>
                                      <p:to>
                                        <p:clrVal>
                                          <a:srgbClr val="EB5032"/>
                                        </p:clrVal>
                                      </p:to>
                                    </p:set>
                                  </p:childTnLst>
                                </p:cTn>
                              </p:par>
                              <p:par>
                                <p:cTn id="66" presetID="15" presetClass="emph" presetSubtype="0" nodeType="withEffect">
                                  <p:stCondLst>
                                    <p:cond delay="28000"/>
                                  </p:stCondLst>
                                  <p:childTnLst>
                                    <p:set>
                                      <p:cBhvr override="childStyle">
                                        <p:cTn id="67" dur="indefinite"/>
                                        <p:tgtEl>
                                          <p:spTgt spid="3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10"/>
                </p:tgtEl>
              </p:cMediaNode>
            </p:audio>
          </p:childTnLst>
        </p:cTn>
      </p:par>
    </p:tnLst>
    <p:bldLst>
      <p:bldP spid="11" grpId="0" animBg="1"/>
      <p:bldP spid="11" grpId="1" animBg="1"/>
      <p:bldP spid="12" grpId="0" animBg="1"/>
      <p:bldP spid="12" grpId="1" animBg="1"/>
      <p:bldP spid="13" grpId="0" animBg="1"/>
      <p:bldP spid="13" grpId="1" animBg="1"/>
      <p:bldP spid="15" grpId="0" animBg="1"/>
      <p:bldP spid="15" grpId="1" animBg="1"/>
      <p:bldP spid="20" grpId="0" animBg="1"/>
      <p:bldP spid="20" grpId="1" animBg="1"/>
      <p:bldP spid="21" grpId="0" animBg="1"/>
      <p:bldP spid="21" grpId="1"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C990F16-9DB3-6C32-3360-5EBFC52C2186}"/>
              </a:ext>
            </a:extLst>
          </p:cNvPr>
          <p:cNvSpPr>
            <a:spLocks noGrp="1"/>
          </p:cNvSpPr>
          <p:nvPr>
            <p:ph type="body" sz="quarter" idx="14"/>
          </p:nvPr>
        </p:nvSpPr>
        <p:spPr>
          <a:xfrm>
            <a:off x="0" y="3867554"/>
            <a:ext cx="9144000" cy="1082241"/>
          </a:xfrm>
        </p:spPr>
        <p:txBody>
          <a:bodyPr/>
          <a:lstStyle/>
          <a:p>
            <a:pPr>
              <a:lnSpc>
                <a:spcPct val="90000"/>
              </a:lnSpc>
              <a:spcBef>
                <a:spcPts val="0"/>
              </a:spcBef>
            </a:pPr>
            <a:r>
              <a:rPr lang="ja-JP" altLang="en-US" dirty="0"/>
              <a:t>次に、小慢</a:t>
            </a:r>
            <a:r>
              <a:rPr lang="en-US" altLang="ja-JP" dirty="0"/>
              <a:t>DB</a:t>
            </a:r>
            <a:r>
              <a:rPr lang="ja-JP" altLang="en-US" dirty="0"/>
              <a:t>を使用する操作について、画面操作の流れを説明します。</a:t>
            </a:r>
            <a:endParaRPr lang="en-US" altLang="ja-JP" dirty="0"/>
          </a:p>
          <a:p>
            <a:pPr>
              <a:lnSpc>
                <a:spcPct val="90000"/>
              </a:lnSpc>
              <a:spcBef>
                <a:spcPts val="0"/>
              </a:spcBef>
            </a:pPr>
            <a:r>
              <a:rPr lang="ja-JP" altLang="en-US" dirty="0"/>
              <a:t>医療クラーク等が告示番号や病名から疾病を検索・指定し、基本情報などを入力した後、ワークフロー機能を使用して、指定医に承認を依頼します。指定医は、ワークフローから操作する意見書を選択し、意見書を入力、承認します。意見書を承認すると、出力画面からアクセスキー付きの意見書が出力できるようになります。なお、医療クラーク等がいない場合は、医療クラーク等の作業を指定医が行い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で意見書を新規作成する操作の流れ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2488882466"/>
              </p:ext>
            </p:extLst>
          </p:nvPr>
        </p:nvGraphicFramePr>
        <p:xfrm>
          <a:off x="95250" y="742945"/>
          <a:ext cx="8856000" cy="3078000"/>
        </p:xfrm>
        <a:graphic>
          <a:graphicData uri="http://schemas.openxmlformats.org/drawingml/2006/table">
            <a:tbl>
              <a:tblPr firstRow="1" bandRow="1">
                <a:tableStyleId>{5C22544A-7EE6-4342-B048-85BDC9FD1C3A}</a:tableStyleId>
              </a:tblPr>
              <a:tblGrid>
                <a:gridCol w="1062720">
                  <a:extLst>
                    <a:ext uri="{9D8B030D-6E8A-4147-A177-3AD203B41FA5}">
                      <a16:colId xmlns:a16="http://schemas.microsoft.com/office/drawing/2014/main" val="3563921127"/>
                    </a:ext>
                  </a:extLst>
                </a:gridCol>
                <a:gridCol w="7793280">
                  <a:extLst>
                    <a:ext uri="{9D8B030D-6E8A-4147-A177-3AD203B41FA5}">
                      <a16:colId xmlns:a16="http://schemas.microsoft.com/office/drawing/2014/main" val="2332610360"/>
                    </a:ext>
                  </a:extLst>
                </a:gridCol>
              </a:tblGrid>
              <a:tr h="1556934">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210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4608195" y="3267315"/>
            <a:ext cx="3170301"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ワークフローから操作する意見書を選択</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意見書の入力、承認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22505" y="1748849"/>
            <a:ext cx="1328746"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意見書を出力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333580" y="1755674"/>
            <a:ext cx="2840775"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病名などにより疾病を検索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基本情報などを入力</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330291" y="887362"/>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疾病検索画面</a:t>
            </a:r>
          </a:p>
        </p:txBody>
      </p:sp>
      <p:sp>
        <p:nvSpPr>
          <p:cNvPr id="31" name="四角形: 角を丸くする 30">
            <a:extLst>
              <a:ext uri="{FF2B5EF4-FFF2-40B4-BE49-F238E27FC236}">
                <a16:creationId xmlns:a16="http://schemas.microsoft.com/office/drawing/2014/main" id="{1AC90DE1-7F89-B4DA-A265-EEA9B4CC0A2F}"/>
              </a:ext>
            </a:extLst>
          </p:cNvPr>
          <p:cNvSpPr/>
          <p:nvPr/>
        </p:nvSpPr>
        <p:spPr bwMode="auto">
          <a:xfrm>
            <a:off x="4663792" y="2461020"/>
            <a:ext cx="875324"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ワークフロー</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画面</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695226" y="2461020"/>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医療意見書</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作成画面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632877" y="887362"/>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医療意見書</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作成画面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19435" y="887362"/>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医療意見書</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p:cNvCxnSpPr>
          <p:nvPr/>
        </p:nvCxnSpPr>
        <p:spPr bwMode="auto">
          <a:xfrm>
            <a:off x="3785402" y="1198271"/>
            <a:ext cx="878390" cy="1573658"/>
          </a:xfrm>
          <a:prstGeom prst="bentConnector3">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p:cNvCxnSpPr>
          <p:nvPr/>
        </p:nvCxnSpPr>
        <p:spPr bwMode="auto">
          <a:xfrm flipV="1">
            <a:off x="6847751" y="1198271"/>
            <a:ext cx="671684" cy="1573658"/>
          </a:xfrm>
          <a:prstGeom prst="bentConnector3">
            <a:avLst/>
          </a:prstGeom>
          <a:solidFill>
            <a:schemeClr val="accent6"/>
          </a:solidFill>
          <a:ln w="38100">
            <a:solidFill>
              <a:srgbClr val="E27B26"/>
            </a:solidFill>
            <a:miter lim="800000"/>
            <a:headEnd/>
            <a:tailEnd type="triangle"/>
          </a:ln>
          <a:effectLst/>
        </p:spPr>
      </p:cxnSp>
      <p:grpSp>
        <p:nvGrpSpPr>
          <p:cNvPr id="5" name="グループ化 4">
            <a:extLst>
              <a:ext uri="{FF2B5EF4-FFF2-40B4-BE49-F238E27FC236}">
                <a16:creationId xmlns:a16="http://schemas.microsoft.com/office/drawing/2014/main" id="{98388329-9978-CFC5-826F-904205C0E0D0}"/>
              </a:ext>
            </a:extLst>
          </p:cNvPr>
          <p:cNvGrpSpPr/>
          <p:nvPr/>
        </p:nvGrpSpPr>
        <p:grpSpPr>
          <a:xfrm>
            <a:off x="1528702" y="1509173"/>
            <a:ext cx="755703" cy="193059"/>
            <a:chOff x="1622488" y="1515573"/>
            <a:chExt cx="755703" cy="212366"/>
          </a:xfrm>
        </p:grpSpPr>
        <p:sp>
          <p:nvSpPr>
            <p:cNvPr id="7" name="台形 6">
              <a:extLst>
                <a:ext uri="{FF2B5EF4-FFF2-40B4-BE49-F238E27FC236}">
                  <a16:creationId xmlns:a16="http://schemas.microsoft.com/office/drawing/2014/main" id="{7B5F1AAA-4467-BCBD-5C2E-A4E5056BEBA3}"/>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8" name="台形 7">
              <a:extLst>
                <a:ext uri="{FF2B5EF4-FFF2-40B4-BE49-F238E27FC236}">
                  <a16:creationId xmlns:a16="http://schemas.microsoft.com/office/drawing/2014/main" id="{97745AF5-0700-2CEF-3A54-67263E4AFCDB}"/>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9" name="グループ化 8">
            <a:extLst>
              <a:ext uri="{FF2B5EF4-FFF2-40B4-BE49-F238E27FC236}">
                <a16:creationId xmlns:a16="http://schemas.microsoft.com/office/drawing/2014/main" id="{DF7F8B62-164B-D4A7-E9AF-9487726FC030}"/>
              </a:ext>
            </a:extLst>
          </p:cNvPr>
          <p:cNvGrpSpPr/>
          <p:nvPr/>
        </p:nvGrpSpPr>
        <p:grpSpPr>
          <a:xfrm>
            <a:off x="2841952" y="1509173"/>
            <a:ext cx="755703" cy="193059"/>
            <a:chOff x="1622488" y="1515573"/>
            <a:chExt cx="755703" cy="212366"/>
          </a:xfrm>
        </p:grpSpPr>
        <p:sp>
          <p:nvSpPr>
            <p:cNvPr id="10" name="台形 9">
              <a:extLst>
                <a:ext uri="{FF2B5EF4-FFF2-40B4-BE49-F238E27FC236}">
                  <a16:creationId xmlns:a16="http://schemas.microsoft.com/office/drawing/2014/main" id="{717537EB-CF6B-71D3-9660-DF265D07FE21}"/>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1" name="台形 10">
              <a:extLst>
                <a:ext uri="{FF2B5EF4-FFF2-40B4-BE49-F238E27FC236}">
                  <a16:creationId xmlns:a16="http://schemas.microsoft.com/office/drawing/2014/main" id="{51A89565-D467-6093-7AC7-2EAF976EB262}"/>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2" name="グループ化 11">
            <a:extLst>
              <a:ext uri="{FF2B5EF4-FFF2-40B4-BE49-F238E27FC236}">
                <a16:creationId xmlns:a16="http://schemas.microsoft.com/office/drawing/2014/main" id="{BFD910BD-86D9-17A8-37E9-634B64C93CAE}"/>
              </a:ext>
            </a:extLst>
          </p:cNvPr>
          <p:cNvGrpSpPr/>
          <p:nvPr/>
        </p:nvGrpSpPr>
        <p:grpSpPr>
          <a:xfrm>
            <a:off x="7717846" y="1509173"/>
            <a:ext cx="755703" cy="193059"/>
            <a:chOff x="1622488" y="1515573"/>
            <a:chExt cx="755703" cy="212366"/>
          </a:xfrm>
        </p:grpSpPr>
        <p:sp>
          <p:nvSpPr>
            <p:cNvPr id="15" name="台形 14">
              <a:extLst>
                <a:ext uri="{FF2B5EF4-FFF2-40B4-BE49-F238E27FC236}">
                  <a16:creationId xmlns:a16="http://schemas.microsoft.com/office/drawing/2014/main" id="{44E44731-292F-BDBC-A3FF-2C1D2BFD1014}"/>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6" name="台形 15">
              <a:extLst>
                <a:ext uri="{FF2B5EF4-FFF2-40B4-BE49-F238E27FC236}">
                  <a16:creationId xmlns:a16="http://schemas.microsoft.com/office/drawing/2014/main" id="{4563E0D2-D682-CF81-4A40-18936FB9B422}"/>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7" name="グループ化 16">
            <a:extLst>
              <a:ext uri="{FF2B5EF4-FFF2-40B4-BE49-F238E27FC236}">
                <a16:creationId xmlns:a16="http://schemas.microsoft.com/office/drawing/2014/main" id="{5680D2CD-EFF1-A1C3-B68D-CBCB10A64FA3}"/>
              </a:ext>
            </a:extLst>
          </p:cNvPr>
          <p:cNvGrpSpPr/>
          <p:nvPr/>
        </p:nvGrpSpPr>
        <p:grpSpPr>
          <a:xfrm>
            <a:off x="4723602" y="3073866"/>
            <a:ext cx="755703" cy="193059"/>
            <a:chOff x="1622488" y="1515573"/>
            <a:chExt cx="755703" cy="212366"/>
          </a:xfrm>
        </p:grpSpPr>
        <p:sp>
          <p:nvSpPr>
            <p:cNvPr id="18" name="台形 17">
              <a:extLst>
                <a:ext uri="{FF2B5EF4-FFF2-40B4-BE49-F238E27FC236}">
                  <a16:creationId xmlns:a16="http://schemas.microsoft.com/office/drawing/2014/main" id="{B167EAD6-B4F0-E63A-D4CD-FF78426BD131}"/>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9" name="台形 18">
              <a:extLst>
                <a:ext uri="{FF2B5EF4-FFF2-40B4-BE49-F238E27FC236}">
                  <a16:creationId xmlns:a16="http://schemas.microsoft.com/office/drawing/2014/main" id="{63F2A5BB-EDCD-2309-7411-CBBA328900AF}"/>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20" name="グループ化 19">
            <a:extLst>
              <a:ext uri="{FF2B5EF4-FFF2-40B4-BE49-F238E27FC236}">
                <a16:creationId xmlns:a16="http://schemas.microsoft.com/office/drawing/2014/main" id="{F07880BB-1CF6-FA58-1054-6ADB03D62694}"/>
              </a:ext>
            </a:extLst>
          </p:cNvPr>
          <p:cNvGrpSpPr/>
          <p:nvPr/>
        </p:nvGrpSpPr>
        <p:grpSpPr>
          <a:xfrm>
            <a:off x="5859572" y="3073866"/>
            <a:ext cx="755703" cy="193059"/>
            <a:chOff x="1622488" y="1515573"/>
            <a:chExt cx="755703" cy="212366"/>
          </a:xfrm>
        </p:grpSpPr>
        <p:sp>
          <p:nvSpPr>
            <p:cNvPr id="21" name="台形 20">
              <a:extLst>
                <a:ext uri="{FF2B5EF4-FFF2-40B4-BE49-F238E27FC236}">
                  <a16:creationId xmlns:a16="http://schemas.microsoft.com/office/drawing/2014/main" id="{B3A726AD-A92B-93B8-68FF-22C75E060CC2}"/>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2" name="台形 21">
              <a:extLst>
                <a:ext uri="{FF2B5EF4-FFF2-40B4-BE49-F238E27FC236}">
                  <a16:creationId xmlns:a16="http://schemas.microsoft.com/office/drawing/2014/main" id="{8046934F-43F2-E815-9B8E-2982F39ED3F1}"/>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24" name="直線コネクタ 23">
            <a:extLst>
              <a:ext uri="{FF2B5EF4-FFF2-40B4-BE49-F238E27FC236}">
                <a16:creationId xmlns:a16="http://schemas.microsoft.com/office/drawing/2014/main" id="{D63F6D39-CAEE-6D27-0719-F309FF9B6F44}"/>
              </a:ext>
            </a:extLst>
          </p:cNvPr>
          <p:cNvCxnSpPr>
            <a:stCxn id="6" idx="3"/>
            <a:endCxn id="41" idx="1"/>
          </p:cNvCxnSpPr>
          <p:nvPr/>
        </p:nvCxnSpPr>
        <p:spPr bwMode="auto">
          <a:xfrm>
            <a:off x="2482816" y="1198271"/>
            <a:ext cx="150061" cy="0"/>
          </a:xfrm>
          <a:prstGeom prst="line">
            <a:avLst/>
          </a:prstGeom>
          <a:solidFill>
            <a:schemeClr val="accent6"/>
          </a:solidFill>
          <a:ln w="38100">
            <a:solidFill>
              <a:srgbClr val="E27B26"/>
            </a:solidFill>
            <a:miter lim="800000"/>
            <a:headEnd/>
            <a:tailEnd type="triangle"/>
          </a:ln>
          <a:effectLst/>
        </p:spPr>
      </p:cxnSp>
      <p:cxnSp>
        <p:nvCxnSpPr>
          <p:cNvPr id="27" name="直線コネクタ 26">
            <a:extLst>
              <a:ext uri="{FF2B5EF4-FFF2-40B4-BE49-F238E27FC236}">
                <a16:creationId xmlns:a16="http://schemas.microsoft.com/office/drawing/2014/main" id="{91130400-08C6-AF59-3AC3-8EEC42CE12D4}"/>
              </a:ext>
            </a:extLst>
          </p:cNvPr>
          <p:cNvCxnSpPr>
            <a:endCxn id="35" idx="1"/>
          </p:cNvCxnSpPr>
          <p:nvPr/>
        </p:nvCxnSpPr>
        <p:spPr bwMode="auto">
          <a:xfrm>
            <a:off x="5539116" y="2771929"/>
            <a:ext cx="156110" cy="0"/>
          </a:xfrm>
          <a:prstGeom prst="line">
            <a:avLst/>
          </a:prstGeom>
          <a:solidFill>
            <a:schemeClr val="accent6"/>
          </a:solidFill>
          <a:ln w="38100">
            <a:solidFill>
              <a:srgbClr val="E27B26"/>
            </a:solidFill>
            <a:miter lim="800000"/>
            <a:headEnd/>
            <a:tailEnd type="triangle"/>
          </a:ln>
          <a:effectLst/>
        </p:spPr>
      </p:cxnSp>
      <p:pic>
        <p:nvPicPr>
          <p:cNvPr id="23" name="03-2-①">
            <a:extLst>
              <a:ext uri="{FF2B5EF4-FFF2-40B4-BE49-F238E27FC236}">
                <a16:creationId xmlns:a16="http://schemas.microsoft.com/office/drawing/2014/main" id="{285AC487-48DC-CC03-01D3-55ABF6D04E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 y="-779332"/>
            <a:ext cx="609600" cy="609600"/>
          </a:xfrm>
          <a:prstGeom prst="rect">
            <a:avLst/>
          </a:prstGeom>
        </p:spPr>
      </p:pic>
      <p:grpSp>
        <p:nvGrpSpPr>
          <p:cNvPr id="25" name="グループ化 24">
            <a:extLst>
              <a:ext uri="{FF2B5EF4-FFF2-40B4-BE49-F238E27FC236}">
                <a16:creationId xmlns:a16="http://schemas.microsoft.com/office/drawing/2014/main" id="{3F084257-67B8-C338-FB9C-CE14FAD683DB}"/>
              </a:ext>
            </a:extLst>
          </p:cNvPr>
          <p:cNvGrpSpPr/>
          <p:nvPr/>
        </p:nvGrpSpPr>
        <p:grpSpPr>
          <a:xfrm>
            <a:off x="1330290" y="885678"/>
            <a:ext cx="1152525" cy="811172"/>
            <a:chOff x="1647684" y="5028380"/>
            <a:chExt cx="1152525" cy="811172"/>
          </a:xfrm>
        </p:grpSpPr>
        <p:sp>
          <p:nvSpPr>
            <p:cNvPr id="28" name="フリーフォーム: 図形 27">
              <a:extLst>
                <a:ext uri="{FF2B5EF4-FFF2-40B4-BE49-F238E27FC236}">
                  <a16:creationId xmlns:a16="http://schemas.microsoft.com/office/drawing/2014/main" id="{C528C353-3EEE-C904-3896-E308AFAC684A}"/>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9" name="四角形: 角を丸くする 28">
              <a:extLst>
                <a:ext uri="{FF2B5EF4-FFF2-40B4-BE49-F238E27FC236}">
                  <a16:creationId xmlns:a16="http://schemas.microsoft.com/office/drawing/2014/main" id="{FAE7DA7A-644E-5B15-28C7-70D6C95620F3}"/>
                </a:ext>
              </a:extLst>
            </p:cNvPr>
            <p:cNvSpPr/>
            <p:nvPr/>
          </p:nvSpPr>
          <p:spPr bwMode="auto">
            <a:xfrm>
              <a:off x="1647684" y="5028380"/>
              <a:ext cx="1152525"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0" name="グループ化 29">
            <a:extLst>
              <a:ext uri="{FF2B5EF4-FFF2-40B4-BE49-F238E27FC236}">
                <a16:creationId xmlns:a16="http://schemas.microsoft.com/office/drawing/2014/main" id="{0FE111D9-8344-5032-8BB8-D487C9CF7326}"/>
              </a:ext>
            </a:extLst>
          </p:cNvPr>
          <p:cNvGrpSpPr/>
          <p:nvPr/>
        </p:nvGrpSpPr>
        <p:grpSpPr>
          <a:xfrm>
            <a:off x="2632878" y="885678"/>
            <a:ext cx="1144302" cy="811172"/>
            <a:chOff x="1637111" y="5028380"/>
            <a:chExt cx="1144302" cy="811172"/>
          </a:xfrm>
        </p:grpSpPr>
        <p:sp>
          <p:nvSpPr>
            <p:cNvPr id="32" name="フリーフォーム: 図形 31">
              <a:extLst>
                <a:ext uri="{FF2B5EF4-FFF2-40B4-BE49-F238E27FC236}">
                  <a16:creationId xmlns:a16="http://schemas.microsoft.com/office/drawing/2014/main" id="{0770042B-6B5C-B12D-55AE-4A25D6B77014}"/>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3" name="四角形: 角を丸くする 32">
              <a:extLst>
                <a:ext uri="{FF2B5EF4-FFF2-40B4-BE49-F238E27FC236}">
                  <a16:creationId xmlns:a16="http://schemas.microsoft.com/office/drawing/2014/main" id="{4BC86368-C574-9528-6953-49C347520502}"/>
                </a:ext>
              </a:extLst>
            </p:cNvPr>
            <p:cNvSpPr/>
            <p:nvPr/>
          </p:nvSpPr>
          <p:spPr bwMode="auto">
            <a:xfrm>
              <a:off x="1637111" y="5028380"/>
              <a:ext cx="1144302"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4" name="グループ化 33">
            <a:extLst>
              <a:ext uri="{FF2B5EF4-FFF2-40B4-BE49-F238E27FC236}">
                <a16:creationId xmlns:a16="http://schemas.microsoft.com/office/drawing/2014/main" id="{1A9AE70C-3AEE-AF2A-FF63-DB74D2020A9A}"/>
              </a:ext>
            </a:extLst>
          </p:cNvPr>
          <p:cNvGrpSpPr/>
          <p:nvPr/>
        </p:nvGrpSpPr>
        <p:grpSpPr>
          <a:xfrm>
            <a:off x="4660725" y="2455753"/>
            <a:ext cx="878390" cy="811172"/>
            <a:chOff x="1777994" y="5028380"/>
            <a:chExt cx="878390" cy="811172"/>
          </a:xfrm>
        </p:grpSpPr>
        <p:sp>
          <p:nvSpPr>
            <p:cNvPr id="36" name="フリーフォーム: 図形 35">
              <a:extLst>
                <a:ext uri="{FF2B5EF4-FFF2-40B4-BE49-F238E27FC236}">
                  <a16:creationId xmlns:a16="http://schemas.microsoft.com/office/drawing/2014/main" id="{772ECFA5-13A4-17F8-D180-C1DFA3F70985}"/>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DA912EB0-F5CE-FA9F-9FF7-F7196AF7E667}"/>
                </a:ext>
              </a:extLst>
            </p:cNvPr>
            <p:cNvSpPr/>
            <p:nvPr/>
          </p:nvSpPr>
          <p:spPr bwMode="auto">
            <a:xfrm>
              <a:off x="1777994" y="5028380"/>
              <a:ext cx="878390"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8" name="グループ化 37">
            <a:extLst>
              <a:ext uri="{FF2B5EF4-FFF2-40B4-BE49-F238E27FC236}">
                <a16:creationId xmlns:a16="http://schemas.microsoft.com/office/drawing/2014/main" id="{20E4D708-690A-2B75-E51C-5470209EA73D}"/>
              </a:ext>
            </a:extLst>
          </p:cNvPr>
          <p:cNvGrpSpPr/>
          <p:nvPr/>
        </p:nvGrpSpPr>
        <p:grpSpPr>
          <a:xfrm>
            <a:off x="5695225" y="2455753"/>
            <a:ext cx="1152525" cy="811172"/>
            <a:chOff x="1677203" y="5028380"/>
            <a:chExt cx="1152525" cy="811172"/>
          </a:xfrm>
        </p:grpSpPr>
        <p:sp>
          <p:nvSpPr>
            <p:cNvPr id="39" name="フリーフォーム: 図形 38">
              <a:extLst>
                <a:ext uri="{FF2B5EF4-FFF2-40B4-BE49-F238E27FC236}">
                  <a16:creationId xmlns:a16="http://schemas.microsoft.com/office/drawing/2014/main" id="{CA380474-DAE9-657D-B23A-E9AE9CABE8AA}"/>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0" name="四角形: 角を丸くする 39">
              <a:extLst>
                <a:ext uri="{FF2B5EF4-FFF2-40B4-BE49-F238E27FC236}">
                  <a16:creationId xmlns:a16="http://schemas.microsoft.com/office/drawing/2014/main" id="{ACA3158C-1928-CF10-6974-3F01C113828B}"/>
                </a:ext>
              </a:extLst>
            </p:cNvPr>
            <p:cNvSpPr/>
            <p:nvPr/>
          </p:nvSpPr>
          <p:spPr bwMode="auto">
            <a:xfrm>
              <a:off x="1677203" y="5028380"/>
              <a:ext cx="1152525"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2" name="グループ化 41">
            <a:extLst>
              <a:ext uri="{FF2B5EF4-FFF2-40B4-BE49-F238E27FC236}">
                <a16:creationId xmlns:a16="http://schemas.microsoft.com/office/drawing/2014/main" id="{C7ABF9DB-4D25-AE42-40DB-43FC236206EE}"/>
              </a:ext>
            </a:extLst>
          </p:cNvPr>
          <p:cNvGrpSpPr/>
          <p:nvPr/>
        </p:nvGrpSpPr>
        <p:grpSpPr>
          <a:xfrm>
            <a:off x="7511213" y="885678"/>
            <a:ext cx="1160748" cy="811172"/>
            <a:chOff x="1636312" y="5028380"/>
            <a:chExt cx="1160748" cy="811172"/>
          </a:xfrm>
        </p:grpSpPr>
        <p:sp>
          <p:nvSpPr>
            <p:cNvPr id="43" name="フリーフォーム: 図形 42">
              <a:extLst>
                <a:ext uri="{FF2B5EF4-FFF2-40B4-BE49-F238E27FC236}">
                  <a16:creationId xmlns:a16="http://schemas.microsoft.com/office/drawing/2014/main" id="{BFA72E00-1D24-BC71-A602-83C895F602B8}"/>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4" name="四角形: 角を丸くする 43">
              <a:extLst>
                <a:ext uri="{FF2B5EF4-FFF2-40B4-BE49-F238E27FC236}">
                  <a16:creationId xmlns:a16="http://schemas.microsoft.com/office/drawing/2014/main" id="{5E0C238E-F04B-6D5D-9BB4-E21C26B4F0E9}"/>
                </a:ext>
              </a:extLst>
            </p:cNvPr>
            <p:cNvSpPr/>
            <p:nvPr/>
          </p:nvSpPr>
          <p:spPr bwMode="auto">
            <a:xfrm>
              <a:off x="1636312" y="5028380"/>
              <a:ext cx="1160748"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43700">
        <p:fade/>
      </p:transition>
    </mc:Choice>
    <mc:Fallback xmlns="">
      <p:transition spd="med" advClick="0" advTm="43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44" fill="hold"/>
                                        <p:tgtEl>
                                          <p:spTgt spid="23"/>
                                        </p:tgtEl>
                                      </p:cBhvr>
                                    </p:cmd>
                                  </p:childTnLst>
                                </p:cTn>
                              </p:par>
                              <p:par>
                                <p:cTn id="7" presetID="10" presetClass="entr" presetSubtype="0" fill="hold" nodeType="withEffect">
                                  <p:stCondLst>
                                    <p:cond delay="700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15" presetClass="emph" presetSubtype="0" nodeType="withEffect">
                                  <p:stCondLst>
                                    <p:cond delay="7000"/>
                                  </p:stCondLst>
                                  <p:childTnLst>
                                    <p:set>
                                      <p:cBhvr override="childStyle">
                                        <p:cTn id="11" dur="55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000"/>
                                  </p:stCondLst>
                                  <p:childTnLst>
                                    <p:set>
                                      <p:cBhvr override="childStyle">
                                        <p:cTn id="13" dur="5500"/>
                                        <p:tgtEl>
                                          <p:spTgt spid="26">
                                            <p:txEl>
                                              <p:pRg st="0" end="0"/>
                                            </p:txEl>
                                          </p:spTgt>
                                        </p:tgtEl>
                                        <p:attrNameLst>
                                          <p:attrName>style.fontWeight</p:attrName>
                                        </p:attrNameLst>
                                      </p:cBhvr>
                                      <p:to>
                                        <p:strVal val="bold"/>
                                      </p:to>
                                    </p:set>
                                  </p:childTnLst>
                                </p:cTn>
                              </p:par>
                              <p:par>
                                <p:cTn id="14" presetID="3" presetClass="emph" presetSubtype="1" nodeType="withEffect">
                                  <p:stCondLst>
                                    <p:cond delay="7000"/>
                                  </p:stCondLst>
                                  <p:childTnLst>
                                    <p:set>
                                      <p:cBhvr override="childStyle">
                                        <p:cTn id="15" dur="5500"/>
                                        <p:tgtEl>
                                          <p:spTgt spid="6">
                                            <p:txEl>
                                              <p:pRg st="0" end="0"/>
                                            </p:txEl>
                                          </p:spTgt>
                                        </p:tgtEl>
                                        <p:attrNameLst>
                                          <p:attrName>style.color</p:attrName>
                                        </p:attrNameLst>
                                      </p:cBhvr>
                                      <p:to>
                                        <p:clrVal>
                                          <a:srgbClr val="EB5032"/>
                                        </p:clrVal>
                                      </p:to>
                                    </p:set>
                                  </p:childTnLst>
                                </p:cTn>
                              </p:par>
                              <p:par>
                                <p:cTn id="16" presetID="3" presetClass="emph" presetSubtype="1" nodeType="withEffect">
                                  <p:stCondLst>
                                    <p:cond delay="7000"/>
                                  </p:stCondLst>
                                  <p:childTnLst>
                                    <p:set>
                                      <p:cBhvr override="childStyle">
                                        <p:cTn id="17" dur="5500"/>
                                        <p:tgtEl>
                                          <p:spTgt spid="26">
                                            <p:txEl>
                                              <p:pRg st="0" end="0"/>
                                            </p:txEl>
                                          </p:spTgt>
                                        </p:tgtEl>
                                        <p:attrNameLst>
                                          <p:attrName>style.color</p:attrName>
                                        </p:attrNameLst>
                                      </p:cBhvr>
                                      <p:to>
                                        <p:clrVal>
                                          <a:srgbClr val="EB5032"/>
                                        </p:clrVal>
                                      </p:to>
                                    </p:set>
                                  </p:childTnLst>
                                </p:cTn>
                              </p:par>
                              <p:par>
                                <p:cTn id="18" presetID="10" presetClass="exit" presetSubtype="0" fill="hold" nodeType="withEffect">
                                  <p:stCondLst>
                                    <p:cond delay="1250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10" presetClass="entr" presetSubtype="0" fill="hold" nodeType="withEffect">
                                  <p:stCondLst>
                                    <p:cond delay="130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5" presetClass="emph" presetSubtype="0" nodeType="withEffect">
                                  <p:stCondLst>
                                    <p:cond delay="13000"/>
                                  </p:stCondLst>
                                  <p:childTnLst>
                                    <p:set>
                                      <p:cBhvr override="childStyle">
                                        <p:cTn id="25" dur="7500"/>
                                        <p:tgtEl>
                                          <p:spTgt spid="41">
                                            <p:txEl>
                                              <p:pRg st="0" end="0"/>
                                            </p:txEl>
                                          </p:spTgt>
                                        </p:tgtEl>
                                        <p:attrNameLst>
                                          <p:attrName>style.fontWeight</p:attrName>
                                        </p:attrNameLst>
                                      </p:cBhvr>
                                      <p:to>
                                        <p:strVal val="bold"/>
                                      </p:to>
                                    </p:set>
                                  </p:childTnLst>
                                </p:cTn>
                              </p:par>
                              <p:par>
                                <p:cTn id="26" presetID="15" presetClass="emph" presetSubtype="0" nodeType="withEffect">
                                  <p:stCondLst>
                                    <p:cond delay="13000"/>
                                  </p:stCondLst>
                                  <p:childTnLst>
                                    <p:set>
                                      <p:cBhvr override="childStyle">
                                        <p:cTn id="27" dur="7500"/>
                                        <p:tgtEl>
                                          <p:spTgt spid="41">
                                            <p:txEl>
                                              <p:pRg st="1" end="1"/>
                                            </p:txEl>
                                          </p:spTgt>
                                        </p:tgtEl>
                                        <p:attrNameLst>
                                          <p:attrName>style.fontWeight</p:attrName>
                                        </p:attrNameLst>
                                      </p:cBhvr>
                                      <p:to>
                                        <p:strVal val="bold"/>
                                      </p:to>
                                    </p:set>
                                  </p:childTnLst>
                                </p:cTn>
                              </p:par>
                              <p:par>
                                <p:cTn id="28" presetID="15" presetClass="emph" presetSubtype="0" nodeType="withEffect">
                                  <p:stCondLst>
                                    <p:cond delay="13000"/>
                                  </p:stCondLst>
                                  <p:childTnLst>
                                    <p:set>
                                      <p:cBhvr override="childStyle">
                                        <p:cTn id="29" dur="7500"/>
                                        <p:tgtEl>
                                          <p:spTgt spid="26">
                                            <p:txEl>
                                              <p:pRg st="1" end="1"/>
                                            </p:txEl>
                                          </p:spTgt>
                                        </p:tgtEl>
                                        <p:attrNameLst>
                                          <p:attrName>style.fontWeight</p:attrName>
                                        </p:attrNameLst>
                                      </p:cBhvr>
                                      <p:to>
                                        <p:strVal val="bold"/>
                                      </p:to>
                                    </p:set>
                                  </p:childTnLst>
                                </p:cTn>
                              </p:par>
                              <p:par>
                                <p:cTn id="30" presetID="3" presetClass="emph" presetSubtype="1" nodeType="withEffect">
                                  <p:stCondLst>
                                    <p:cond delay="13000"/>
                                  </p:stCondLst>
                                  <p:childTnLst>
                                    <p:set>
                                      <p:cBhvr override="childStyle">
                                        <p:cTn id="31" dur="7500"/>
                                        <p:tgtEl>
                                          <p:spTgt spid="41">
                                            <p:txEl>
                                              <p:pRg st="0" end="0"/>
                                            </p:txEl>
                                          </p:spTgt>
                                        </p:tgtEl>
                                        <p:attrNameLst>
                                          <p:attrName>style.color</p:attrName>
                                        </p:attrNameLst>
                                      </p:cBhvr>
                                      <p:to>
                                        <p:clrVal>
                                          <a:srgbClr val="EB5032"/>
                                        </p:clrVal>
                                      </p:to>
                                    </p:set>
                                  </p:childTnLst>
                                </p:cTn>
                              </p:par>
                              <p:par>
                                <p:cTn id="32" presetID="3" presetClass="emph" presetSubtype="1" nodeType="withEffect">
                                  <p:stCondLst>
                                    <p:cond delay="13000"/>
                                  </p:stCondLst>
                                  <p:childTnLst>
                                    <p:set>
                                      <p:cBhvr override="childStyle">
                                        <p:cTn id="33" dur="7500"/>
                                        <p:tgtEl>
                                          <p:spTgt spid="41">
                                            <p:txEl>
                                              <p:pRg st="1" end="1"/>
                                            </p:txEl>
                                          </p:spTgt>
                                        </p:tgtEl>
                                        <p:attrNameLst>
                                          <p:attrName>style.color</p:attrName>
                                        </p:attrNameLst>
                                      </p:cBhvr>
                                      <p:to>
                                        <p:clrVal>
                                          <a:srgbClr val="EB5032"/>
                                        </p:clrVal>
                                      </p:to>
                                    </p:set>
                                  </p:childTnLst>
                                </p:cTn>
                              </p:par>
                              <p:par>
                                <p:cTn id="34" presetID="3" presetClass="emph" presetSubtype="1" nodeType="withEffect">
                                  <p:stCondLst>
                                    <p:cond delay="13000"/>
                                  </p:stCondLst>
                                  <p:childTnLst>
                                    <p:set>
                                      <p:cBhvr override="childStyle">
                                        <p:cTn id="35" dur="7500"/>
                                        <p:tgtEl>
                                          <p:spTgt spid="26">
                                            <p:txEl>
                                              <p:pRg st="1" end="1"/>
                                            </p:txEl>
                                          </p:spTgt>
                                        </p:tgtEl>
                                        <p:attrNameLst>
                                          <p:attrName>style.color</p:attrName>
                                        </p:attrNameLst>
                                      </p:cBhvr>
                                      <p:to>
                                        <p:clrVal>
                                          <a:srgbClr val="EB5032"/>
                                        </p:clrVal>
                                      </p:to>
                                    </p:set>
                                  </p:childTnLst>
                                </p:cTn>
                              </p:par>
                              <p:par>
                                <p:cTn id="36" presetID="10" presetClass="exit" presetSubtype="0" fill="hold" nodeType="withEffect">
                                  <p:stCondLst>
                                    <p:cond delay="2050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par>
                                <p:cTn id="39" presetID="10" presetClass="entr" presetSubtype="0" fill="hold" nodeType="withEffect">
                                  <p:stCondLst>
                                    <p:cond delay="2100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5" presetClass="emph" presetSubtype="0" nodeType="withEffect">
                                  <p:stCondLst>
                                    <p:cond delay="21000"/>
                                  </p:stCondLst>
                                  <p:childTnLst>
                                    <p:set>
                                      <p:cBhvr override="childStyle">
                                        <p:cTn id="43" dur="4500"/>
                                        <p:tgtEl>
                                          <p:spTgt spid="31">
                                            <p:txEl>
                                              <p:pRg st="0" end="0"/>
                                            </p:txEl>
                                          </p:spTgt>
                                        </p:tgtEl>
                                        <p:attrNameLst>
                                          <p:attrName>style.fontWeight</p:attrName>
                                        </p:attrNameLst>
                                      </p:cBhvr>
                                      <p:to>
                                        <p:strVal val="bold"/>
                                      </p:to>
                                    </p:set>
                                  </p:childTnLst>
                                </p:cTn>
                              </p:par>
                              <p:par>
                                <p:cTn id="44" presetID="15" presetClass="emph" presetSubtype="0" nodeType="withEffect">
                                  <p:stCondLst>
                                    <p:cond delay="21000"/>
                                  </p:stCondLst>
                                  <p:childTnLst>
                                    <p:set>
                                      <p:cBhvr override="childStyle">
                                        <p:cTn id="45" dur="4500"/>
                                        <p:tgtEl>
                                          <p:spTgt spid="31">
                                            <p:txEl>
                                              <p:pRg st="1" end="1"/>
                                            </p:txEl>
                                          </p:spTgt>
                                        </p:tgtEl>
                                        <p:attrNameLst>
                                          <p:attrName>style.fontWeight</p:attrName>
                                        </p:attrNameLst>
                                      </p:cBhvr>
                                      <p:to>
                                        <p:strVal val="bold"/>
                                      </p:to>
                                    </p:set>
                                  </p:childTnLst>
                                </p:cTn>
                              </p:par>
                              <p:par>
                                <p:cTn id="46" presetID="15" presetClass="emph" presetSubtype="0" nodeType="withEffect">
                                  <p:stCondLst>
                                    <p:cond delay="21000"/>
                                  </p:stCondLst>
                                  <p:childTnLst>
                                    <p:set>
                                      <p:cBhvr override="childStyle">
                                        <p:cTn id="47" dur="4500"/>
                                        <p:tgtEl>
                                          <p:spTgt spid="13">
                                            <p:txEl>
                                              <p:pRg st="0" end="0"/>
                                            </p:txEl>
                                          </p:spTgt>
                                        </p:tgtEl>
                                        <p:attrNameLst>
                                          <p:attrName>style.fontWeight</p:attrName>
                                        </p:attrNameLst>
                                      </p:cBhvr>
                                      <p:to>
                                        <p:strVal val="bold"/>
                                      </p:to>
                                    </p:set>
                                  </p:childTnLst>
                                </p:cTn>
                              </p:par>
                              <p:par>
                                <p:cTn id="48" presetID="3" presetClass="emph" presetSubtype="1" nodeType="withEffect">
                                  <p:stCondLst>
                                    <p:cond delay="21000"/>
                                  </p:stCondLst>
                                  <p:childTnLst>
                                    <p:set>
                                      <p:cBhvr override="childStyle">
                                        <p:cTn id="49" dur="4500"/>
                                        <p:tgtEl>
                                          <p:spTgt spid="31">
                                            <p:txEl>
                                              <p:pRg st="0" end="0"/>
                                            </p:txEl>
                                          </p:spTgt>
                                        </p:tgtEl>
                                        <p:attrNameLst>
                                          <p:attrName>style.color</p:attrName>
                                        </p:attrNameLst>
                                      </p:cBhvr>
                                      <p:to>
                                        <p:clrVal>
                                          <a:srgbClr val="EB5032"/>
                                        </p:clrVal>
                                      </p:to>
                                    </p:set>
                                  </p:childTnLst>
                                </p:cTn>
                              </p:par>
                              <p:par>
                                <p:cTn id="50" presetID="3" presetClass="emph" presetSubtype="1" nodeType="withEffect">
                                  <p:stCondLst>
                                    <p:cond delay="21000"/>
                                  </p:stCondLst>
                                  <p:childTnLst>
                                    <p:set>
                                      <p:cBhvr override="childStyle">
                                        <p:cTn id="51" dur="4500"/>
                                        <p:tgtEl>
                                          <p:spTgt spid="31">
                                            <p:txEl>
                                              <p:pRg st="1" end="1"/>
                                            </p:txEl>
                                          </p:spTgt>
                                        </p:tgtEl>
                                        <p:attrNameLst>
                                          <p:attrName>style.color</p:attrName>
                                        </p:attrNameLst>
                                      </p:cBhvr>
                                      <p:to>
                                        <p:clrVal>
                                          <a:srgbClr val="EB5032"/>
                                        </p:clrVal>
                                      </p:to>
                                    </p:set>
                                  </p:childTnLst>
                                </p:cTn>
                              </p:par>
                              <p:par>
                                <p:cTn id="52" presetID="3" presetClass="emph" presetSubtype="1" nodeType="withEffect">
                                  <p:stCondLst>
                                    <p:cond delay="21000"/>
                                  </p:stCondLst>
                                  <p:childTnLst>
                                    <p:set>
                                      <p:cBhvr override="childStyle">
                                        <p:cTn id="53" dur="4500"/>
                                        <p:tgtEl>
                                          <p:spTgt spid="13">
                                            <p:txEl>
                                              <p:pRg st="0" end="0"/>
                                            </p:txEl>
                                          </p:spTgt>
                                        </p:tgtEl>
                                        <p:attrNameLst>
                                          <p:attrName>style.color</p:attrName>
                                        </p:attrNameLst>
                                      </p:cBhvr>
                                      <p:to>
                                        <p:clrVal>
                                          <a:srgbClr val="EB5032"/>
                                        </p:clrVal>
                                      </p:to>
                                    </p:set>
                                  </p:childTnLst>
                                </p:cTn>
                              </p:par>
                              <p:par>
                                <p:cTn id="54" presetID="10" presetClass="exit" presetSubtype="0" fill="hold" nodeType="withEffect">
                                  <p:stCondLst>
                                    <p:cond delay="25500"/>
                                  </p:stCondLst>
                                  <p:childTnLst>
                                    <p:animEffect transition="out" filter="fad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10" presetClass="entr" presetSubtype="0" fill="hold" nodeType="withEffect">
                                  <p:stCondLst>
                                    <p:cond delay="260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5" presetClass="emph" presetSubtype="0" nodeType="withEffect">
                                  <p:stCondLst>
                                    <p:cond delay="26000"/>
                                  </p:stCondLst>
                                  <p:childTnLst>
                                    <p:set>
                                      <p:cBhvr override="childStyle">
                                        <p:cTn id="61" dur="3500"/>
                                        <p:tgtEl>
                                          <p:spTgt spid="35">
                                            <p:txEl>
                                              <p:pRg st="0" end="0"/>
                                            </p:txEl>
                                          </p:spTgt>
                                        </p:tgtEl>
                                        <p:attrNameLst>
                                          <p:attrName>style.fontWeight</p:attrName>
                                        </p:attrNameLst>
                                      </p:cBhvr>
                                      <p:to>
                                        <p:strVal val="bold"/>
                                      </p:to>
                                    </p:set>
                                  </p:childTnLst>
                                </p:cTn>
                              </p:par>
                              <p:par>
                                <p:cTn id="62" presetID="15" presetClass="emph" presetSubtype="0" nodeType="withEffect">
                                  <p:stCondLst>
                                    <p:cond delay="26000"/>
                                  </p:stCondLst>
                                  <p:childTnLst>
                                    <p:set>
                                      <p:cBhvr override="childStyle">
                                        <p:cTn id="63" dur="3500"/>
                                        <p:tgtEl>
                                          <p:spTgt spid="35">
                                            <p:txEl>
                                              <p:pRg st="1" end="1"/>
                                            </p:txEl>
                                          </p:spTgt>
                                        </p:tgtEl>
                                        <p:attrNameLst>
                                          <p:attrName>style.fontWeight</p:attrName>
                                        </p:attrNameLst>
                                      </p:cBhvr>
                                      <p:to>
                                        <p:strVal val="bold"/>
                                      </p:to>
                                    </p:set>
                                  </p:childTnLst>
                                </p:cTn>
                              </p:par>
                              <p:par>
                                <p:cTn id="64" presetID="15" presetClass="emph" presetSubtype="0" nodeType="withEffect">
                                  <p:stCondLst>
                                    <p:cond delay="26000"/>
                                  </p:stCondLst>
                                  <p:childTnLst>
                                    <p:set>
                                      <p:cBhvr override="childStyle">
                                        <p:cTn id="65" dur="3500"/>
                                        <p:tgtEl>
                                          <p:spTgt spid="13">
                                            <p:txEl>
                                              <p:pRg st="1" end="1"/>
                                            </p:txEl>
                                          </p:spTgt>
                                        </p:tgtEl>
                                        <p:attrNameLst>
                                          <p:attrName>style.fontWeight</p:attrName>
                                        </p:attrNameLst>
                                      </p:cBhvr>
                                      <p:to>
                                        <p:strVal val="bold"/>
                                      </p:to>
                                    </p:set>
                                  </p:childTnLst>
                                </p:cTn>
                              </p:par>
                              <p:par>
                                <p:cTn id="66" presetID="3" presetClass="emph" presetSubtype="1" nodeType="withEffect">
                                  <p:stCondLst>
                                    <p:cond delay="26000"/>
                                  </p:stCondLst>
                                  <p:childTnLst>
                                    <p:set>
                                      <p:cBhvr override="childStyle">
                                        <p:cTn id="67" dur="3500"/>
                                        <p:tgtEl>
                                          <p:spTgt spid="35">
                                            <p:txEl>
                                              <p:pRg st="0" end="0"/>
                                            </p:txEl>
                                          </p:spTgt>
                                        </p:tgtEl>
                                        <p:attrNameLst>
                                          <p:attrName>style.color</p:attrName>
                                        </p:attrNameLst>
                                      </p:cBhvr>
                                      <p:to>
                                        <p:clrVal>
                                          <a:srgbClr val="EB5032"/>
                                        </p:clrVal>
                                      </p:to>
                                    </p:set>
                                  </p:childTnLst>
                                </p:cTn>
                              </p:par>
                              <p:par>
                                <p:cTn id="68" presetID="3" presetClass="emph" presetSubtype="1" nodeType="withEffect">
                                  <p:stCondLst>
                                    <p:cond delay="26000"/>
                                  </p:stCondLst>
                                  <p:childTnLst>
                                    <p:set>
                                      <p:cBhvr override="childStyle">
                                        <p:cTn id="69" dur="3500"/>
                                        <p:tgtEl>
                                          <p:spTgt spid="35">
                                            <p:txEl>
                                              <p:pRg st="1" end="1"/>
                                            </p:txEl>
                                          </p:spTgt>
                                        </p:tgtEl>
                                        <p:attrNameLst>
                                          <p:attrName>style.color</p:attrName>
                                        </p:attrNameLst>
                                      </p:cBhvr>
                                      <p:to>
                                        <p:clrVal>
                                          <a:srgbClr val="EB5032"/>
                                        </p:clrVal>
                                      </p:to>
                                    </p:set>
                                  </p:childTnLst>
                                </p:cTn>
                              </p:par>
                              <p:par>
                                <p:cTn id="70" presetID="3" presetClass="emph" presetSubtype="1" nodeType="withEffect">
                                  <p:stCondLst>
                                    <p:cond delay="26000"/>
                                  </p:stCondLst>
                                  <p:childTnLst>
                                    <p:set>
                                      <p:cBhvr override="childStyle">
                                        <p:cTn id="71" dur="3500"/>
                                        <p:tgtEl>
                                          <p:spTgt spid="13">
                                            <p:txEl>
                                              <p:pRg st="1" end="1"/>
                                            </p:txEl>
                                          </p:spTgt>
                                        </p:tgtEl>
                                        <p:attrNameLst>
                                          <p:attrName>style.color</p:attrName>
                                        </p:attrNameLst>
                                      </p:cBhvr>
                                      <p:to>
                                        <p:clrVal>
                                          <a:srgbClr val="EB5032"/>
                                        </p:clrVal>
                                      </p:to>
                                    </p:set>
                                  </p:childTnLst>
                                </p:cTn>
                              </p:par>
                              <p:par>
                                <p:cTn id="72" presetID="10" presetClass="exit" presetSubtype="0" fill="hold" nodeType="withEffect">
                                  <p:stCondLst>
                                    <p:cond delay="29500"/>
                                  </p:stCondLst>
                                  <p:childTnLst>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par>
                                <p:cTn id="75" presetID="10" presetClass="entr" presetSubtype="0" fill="hold" nodeType="withEffect">
                                  <p:stCondLst>
                                    <p:cond delay="3000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15" presetClass="emph" presetSubtype="0" nodeType="withEffect">
                                  <p:stCondLst>
                                    <p:cond delay="30000"/>
                                  </p:stCondLst>
                                  <p:childTnLst>
                                    <p:set>
                                      <p:cBhvr override="childStyle">
                                        <p:cTn id="79" dur="6500"/>
                                        <p:tgtEl>
                                          <p:spTgt spid="46">
                                            <p:txEl>
                                              <p:pRg st="0" end="0"/>
                                            </p:txEl>
                                          </p:spTgt>
                                        </p:tgtEl>
                                        <p:attrNameLst>
                                          <p:attrName>style.fontWeight</p:attrName>
                                        </p:attrNameLst>
                                      </p:cBhvr>
                                      <p:to>
                                        <p:strVal val="bold"/>
                                      </p:to>
                                    </p:set>
                                  </p:childTnLst>
                                </p:cTn>
                              </p:par>
                              <p:par>
                                <p:cTn id="80" presetID="15" presetClass="emph" presetSubtype="0" nodeType="withEffect">
                                  <p:stCondLst>
                                    <p:cond delay="30000"/>
                                  </p:stCondLst>
                                  <p:childTnLst>
                                    <p:set>
                                      <p:cBhvr override="childStyle">
                                        <p:cTn id="81" dur="6500"/>
                                        <p:tgtEl>
                                          <p:spTgt spid="46">
                                            <p:txEl>
                                              <p:pRg st="1" end="1"/>
                                            </p:txEl>
                                          </p:spTgt>
                                        </p:tgtEl>
                                        <p:attrNameLst>
                                          <p:attrName>style.fontWeight</p:attrName>
                                        </p:attrNameLst>
                                      </p:cBhvr>
                                      <p:to>
                                        <p:strVal val="bold"/>
                                      </p:to>
                                    </p:set>
                                  </p:childTnLst>
                                </p:cTn>
                              </p:par>
                              <p:par>
                                <p:cTn id="82" presetID="15" presetClass="emph" presetSubtype="0" nodeType="withEffect">
                                  <p:stCondLst>
                                    <p:cond delay="30000"/>
                                  </p:stCondLst>
                                  <p:childTnLst>
                                    <p:set>
                                      <p:cBhvr override="childStyle">
                                        <p:cTn id="83" dur="6500"/>
                                        <p:tgtEl>
                                          <p:spTgt spid="14">
                                            <p:txEl>
                                              <p:pRg st="0" end="0"/>
                                            </p:txEl>
                                          </p:spTgt>
                                        </p:tgtEl>
                                        <p:attrNameLst>
                                          <p:attrName>style.fontWeight</p:attrName>
                                        </p:attrNameLst>
                                      </p:cBhvr>
                                      <p:to>
                                        <p:strVal val="bold"/>
                                      </p:to>
                                    </p:set>
                                  </p:childTnLst>
                                </p:cTn>
                              </p:par>
                              <p:par>
                                <p:cTn id="84" presetID="3" presetClass="emph" presetSubtype="1" nodeType="withEffect">
                                  <p:stCondLst>
                                    <p:cond delay="30000"/>
                                  </p:stCondLst>
                                  <p:childTnLst>
                                    <p:set>
                                      <p:cBhvr override="childStyle">
                                        <p:cTn id="85" dur="6500"/>
                                        <p:tgtEl>
                                          <p:spTgt spid="46">
                                            <p:txEl>
                                              <p:pRg st="0" end="0"/>
                                            </p:txEl>
                                          </p:spTgt>
                                        </p:tgtEl>
                                        <p:attrNameLst>
                                          <p:attrName>style.color</p:attrName>
                                        </p:attrNameLst>
                                      </p:cBhvr>
                                      <p:to>
                                        <p:clrVal>
                                          <a:srgbClr val="EB5032"/>
                                        </p:clrVal>
                                      </p:to>
                                    </p:set>
                                  </p:childTnLst>
                                </p:cTn>
                              </p:par>
                              <p:par>
                                <p:cTn id="86" presetID="3" presetClass="emph" presetSubtype="1" nodeType="withEffect">
                                  <p:stCondLst>
                                    <p:cond delay="30000"/>
                                  </p:stCondLst>
                                  <p:childTnLst>
                                    <p:set>
                                      <p:cBhvr override="childStyle">
                                        <p:cTn id="87" dur="6500"/>
                                        <p:tgtEl>
                                          <p:spTgt spid="46">
                                            <p:txEl>
                                              <p:pRg st="1" end="1"/>
                                            </p:txEl>
                                          </p:spTgt>
                                        </p:tgtEl>
                                        <p:attrNameLst>
                                          <p:attrName>style.color</p:attrName>
                                        </p:attrNameLst>
                                      </p:cBhvr>
                                      <p:to>
                                        <p:clrVal>
                                          <a:srgbClr val="EB5032"/>
                                        </p:clrVal>
                                      </p:to>
                                    </p:set>
                                  </p:childTnLst>
                                </p:cTn>
                              </p:par>
                              <p:par>
                                <p:cTn id="88" presetID="3" presetClass="emph" presetSubtype="1" nodeType="withEffect">
                                  <p:stCondLst>
                                    <p:cond delay="30000"/>
                                  </p:stCondLst>
                                  <p:childTnLst>
                                    <p:set>
                                      <p:cBhvr override="childStyle">
                                        <p:cTn id="89" dur="6500"/>
                                        <p:tgtEl>
                                          <p:spTgt spid="14">
                                            <p:txEl>
                                              <p:pRg st="0" end="0"/>
                                            </p:txEl>
                                          </p:spTgt>
                                        </p:tgtEl>
                                        <p:attrNameLst>
                                          <p:attrName>style.color</p:attrName>
                                        </p:attrNameLst>
                                      </p:cBhvr>
                                      <p:to>
                                        <p:clrVal>
                                          <a:srgbClr val="EB5032"/>
                                        </p:clrVal>
                                      </p:to>
                                    </p:set>
                                  </p:childTnLst>
                                </p:cTn>
                              </p:par>
                              <p:par>
                                <p:cTn id="90" presetID="10" presetClass="exit" presetSubtype="0" fill="hold" nodeType="withEffect">
                                  <p:stCondLst>
                                    <p:cond delay="36500"/>
                                  </p:stCondLst>
                                  <p:childTnLst>
                                    <p:animEffect transition="out" filter="fade">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6A624A3-CE03-4468-67F7-47ADB66C0D00}"/>
              </a:ext>
            </a:extLst>
          </p:cNvPr>
          <p:cNvSpPr>
            <a:spLocks noGrp="1"/>
          </p:cNvSpPr>
          <p:nvPr>
            <p:ph type="body" sz="quarter" idx="14"/>
          </p:nvPr>
        </p:nvSpPr>
        <p:spPr/>
        <p:txBody>
          <a:bodyPr/>
          <a:lstStyle/>
          <a:p>
            <a:pPr>
              <a:lnSpc>
                <a:spcPct val="90000"/>
              </a:lnSpc>
              <a:spcBef>
                <a:spcPts val="0"/>
              </a:spcBef>
            </a:pPr>
            <a:r>
              <a:rPr lang="ja-JP" altLang="en-US" dirty="0"/>
              <a:t>小慢</a:t>
            </a:r>
            <a:r>
              <a:rPr lang="en-US" altLang="ja-JP" dirty="0"/>
              <a:t>DB</a:t>
            </a:r>
            <a:r>
              <a:rPr lang="ja-JP" altLang="en-US" dirty="0"/>
              <a:t>で意見書を新規作成する操作に使用する各画面について説明します。</a:t>
            </a:r>
          </a:p>
        </p:txBody>
      </p:sp>
      <p:sp>
        <p:nvSpPr>
          <p:cNvPr id="4" name="テキスト プレースホルダー 3">
            <a:extLst>
              <a:ext uri="{FF2B5EF4-FFF2-40B4-BE49-F238E27FC236}">
                <a16:creationId xmlns:a16="http://schemas.microsoft.com/office/drawing/2014/main" id="{AFCA7C6E-D7B9-6D60-1B84-38216D8C4F2A}"/>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zh-TW" altLang="en-US" dirty="0"/>
              <a:t>医療意見書作成画面</a:t>
            </a:r>
            <a:endParaRPr lang="ja-JP" altLang="en-US" dirty="0"/>
          </a:p>
        </p:txBody>
      </p:sp>
      <p:sp>
        <p:nvSpPr>
          <p:cNvPr id="5" name="テキスト プレースホルダー 4">
            <a:extLst>
              <a:ext uri="{FF2B5EF4-FFF2-40B4-BE49-F238E27FC236}">
                <a16:creationId xmlns:a16="http://schemas.microsoft.com/office/drawing/2014/main" id="{445B8925-FFEC-ABF0-59B1-CF300CF2ABBC}"/>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ワークフロー画面</a:t>
            </a:r>
          </a:p>
        </p:txBody>
      </p:sp>
      <p:sp>
        <p:nvSpPr>
          <p:cNvPr id="3" name="テキスト プレースホルダー 2">
            <a:extLst>
              <a:ext uri="{FF2B5EF4-FFF2-40B4-BE49-F238E27FC236}">
                <a16:creationId xmlns:a16="http://schemas.microsoft.com/office/drawing/2014/main" id="{7C969F70-34C2-9DC8-8582-A83E7273A2E3}"/>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899AF3AD-BBD1-095A-0639-53A87E67FE5D}"/>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a:t>
            </a:r>
            <a:r>
              <a:rPr lang="en-US" altLang="ja-JP" dirty="0"/>
              <a:t>	</a:t>
            </a:r>
            <a:r>
              <a:rPr lang="zh-CN" altLang="en-US" dirty="0"/>
              <a:t>疾病検索画面</a:t>
            </a:r>
            <a:endParaRPr lang="ja-JP" altLang="en-US" dirty="0"/>
          </a:p>
        </p:txBody>
      </p:sp>
      <p:sp>
        <p:nvSpPr>
          <p:cNvPr id="7" name="テキスト プレースホルダー 6">
            <a:extLst>
              <a:ext uri="{FF2B5EF4-FFF2-40B4-BE49-F238E27FC236}">
                <a16:creationId xmlns:a16="http://schemas.microsoft.com/office/drawing/2014/main" id="{C6A15088-5F42-0819-FB6E-D55FE1FCF038}"/>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ja-JP" altLang="en-US" dirty="0"/>
              <a:t>医療意見書出力画面</a:t>
            </a:r>
          </a:p>
        </p:txBody>
      </p:sp>
      <p:sp>
        <p:nvSpPr>
          <p:cNvPr id="8" name="スライド番号プレースホルダ 12">
            <a:extLst>
              <a:ext uri="{FF2B5EF4-FFF2-40B4-BE49-F238E27FC236}">
                <a16:creationId xmlns:a16="http://schemas.microsoft.com/office/drawing/2014/main" id="{3B9A1666-0239-1908-FE7F-97224651B6DA}"/>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9" name="04-2-①">
            <a:extLst>
              <a:ext uri="{FF2B5EF4-FFF2-40B4-BE49-F238E27FC236}">
                <a16:creationId xmlns:a16="http://schemas.microsoft.com/office/drawing/2014/main" id="{0982C318-1698-4CE8-0DE4-5B97CD3F8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32576"/>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130">
        <p15:prstTrans prst="peelOff"/>
      </p:transition>
    </mc:Choice>
    <mc:Fallback xmlns="">
      <p:transition spd="slow" advClick="0" advTm="6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8059C3B-146C-053E-7DF8-64DF1C453880}"/>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疾病検索画面は、意見書を作成する疾病を検索する画面です。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検索結果は一覧で表示され、検索結果の右の</a:t>
            </a:r>
            <a:r>
              <a:rPr lang="en-US" altLang="ja-JP" sz="1400" dirty="0">
                <a:solidFill>
                  <a:schemeClr val="bg1"/>
                </a:solidFill>
              </a:rPr>
              <a:t>[</a:t>
            </a:r>
            <a:r>
              <a:rPr lang="ja-JP" altLang="en-US" sz="1400" dirty="0">
                <a:solidFill>
                  <a:schemeClr val="bg1"/>
                </a:solidFill>
              </a:rPr>
              <a:t>操作</a:t>
            </a:r>
            <a:r>
              <a:rPr lang="en-US" altLang="ja-JP" sz="1400" dirty="0">
                <a:solidFill>
                  <a:schemeClr val="bg1"/>
                </a:solidFill>
              </a:rPr>
              <a:t>]</a:t>
            </a:r>
            <a:r>
              <a:rPr lang="ja-JP" altLang="en-US" sz="1400" dirty="0">
                <a:solidFill>
                  <a:schemeClr val="bg1"/>
                </a:solidFill>
              </a:rPr>
              <a:t>欄に</a:t>
            </a:r>
            <a:r>
              <a:rPr lang="en-US" altLang="ja-JP" sz="1400" dirty="0">
                <a:solidFill>
                  <a:schemeClr val="bg1"/>
                </a:solidFill>
              </a:rPr>
              <a:t>[</a:t>
            </a:r>
            <a:r>
              <a:rPr lang="ja-JP" altLang="en-US" sz="1400" dirty="0">
                <a:solidFill>
                  <a:schemeClr val="bg1"/>
                </a:solidFill>
              </a:rPr>
              <a:t>作成</a:t>
            </a:r>
            <a:r>
              <a:rPr lang="en-US" altLang="ja-JP" sz="1400" dirty="0">
                <a:solidFill>
                  <a:schemeClr val="bg1"/>
                </a:solidFill>
              </a:rPr>
              <a:t>]</a:t>
            </a:r>
            <a:r>
              <a:rPr lang="ja-JP" altLang="en-US" sz="1400" dirty="0">
                <a:solidFill>
                  <a:schemeClr val="bg1"/>
                </a:solidFill>
              </a:rPr>
              <a:t>ボタンが表示されます。</a:t>
            </a:r>
            <a:r>
              <a:rPr lang="en-US" altLang="ja-JP" sz="1400" dirty="0">
                <a:solidFill>
                  <a:schemeClr val="bg1"/>
                </a:solidFill>
              </a:rPr>
              <a:t>[</a:t>
            </a:r>
            <a:r>
              <a:rPr lang="ja-JP" altLang="en-US" sz="1400" dirty="0">
                <a:solidFill>
                  <a:schemeClr val="bg1"/>
                </a:solidFill>
              </a:rPr>
              <a:t>作成</a:t>
            </a:r>
            <a:r>
              <a:rPr lang="en-US" altLang="ja-JP" sz="1400" dirty="0">
                <a:solidFill>
                  <a:schemeClr val="bg1"/>
                </a:solidFill>
              </a:rPr>
              <a:t>]</a:t>
            </a:r>
            <a:r>
              <a:rPr lang="ja-JP" altLang="en-US" sz="1400" dirty="0">
                <a:solidFill>
                  <a:schemeClr val="bg1"/>
                </a:solidFill>
              </a:rPr>
              <a:t>ボタンをクリックすることで、次の画面を表示し、意見書を作成します。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疾病</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9075" y="754311"/>
            <a:ext cx="4677788" cy="1179264"/>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告示番号、病名などでの疾病の検索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検索結果から意見書の作成</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9074" y="2016713"/>
            <a:ext cx="4677788" cy="17013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検索結果の疾病について、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a:t>
            </a:r>
            <a:r>
              <a:rPr lang="en-US" altLang="ja-JP" sz="1400" dirty="0">
                <a:solidFill>
                  <a:schemeClr val="tx1"/>
                </a:solidFill>
                <a:latin typeface="+mn-ea"/>
                <a:ea typeface="+mn-ea"/>
              </a:rPr>
              <a:t>[</a:t>
            </a:r>
            <a:r>
              <a:rPr lang="ja-JP" altLang="en-US" sz="1400" dirty="0">
                <a:solidFill>
                  <a:schemeClr val="tx1"/>
                </a:solidFill>
                <a:latin typeface="+mn-ea"/>
                <a:ea typeface="+mn-ea"/>
              </a:rPr>
              <a:t>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その後表示される画面で、意見書の作成を行う</a:t>
            </a:r>
            <a:endParaRPr lang="en-US" altLang="ja-JP" sz="1400" dirty="0">
              <a:solidFill>
                <a:schemeClr val="tx1"/>
              </a:solidFill>
              <a:latin typeface="+mn-ea"/>
              <a:ea typeface="+mn-ea"/>
            </a:endParaRPr>
          </a:p>
        </p:txBody>
      </p:sp>
      <p:pic>
        <p:nvPicPr>
          <p:cNvPr id="4" name="図 3">
            <a:extLst>
              <a:ext uri="{FF2B5EF4-FFF2-40B4-BE49-F238E27FC236}">
                <a16:creationId xmlns:a16="http://schemas.microsoft.com/office/drawing/2014/main" id="{4F6F6854-32A0-6233-A49E-6B19C4FBADA5}"/>
              </a:ext>
            </a:extLst>
          </p:cNvPr>
          <p:cNvPicPr>
            <a:picLocks noChangeAspect="1"/>
          </p:cNvPicPr>
          <p:nvPr/>
        </p:nvPicPr>
        <p:blipFill rotWithShape="1">
          <a:blip r:embed="rId5"/>
          <a:srcRect t="14615" b="1634"/>
          <a:stretch/>
        </p:blipFill>
        <p:spPr bwMode="auto">
          <a:xfrm>
            <a:off x="234653" y="752603"/>
            <a:ext cx="3913200" cy="2689424"/>
          </a:xfrm>
          <a:prstGeom prst="rect">
            <a:avLst/>
          </a:prstGeom>
          <a:ln>
            <a:solidFill>
              <a:schemeClr val="tx1"/>
            </a:solidFill>
          </a:ln>
          <a:extLst>
            <a:ext uri="{53640926-AAD7-44D8-BBD7-CCE9431645EC}">
              <a14:shadowObscured xmlns:a14="http://schemas.microsoft.com/office/drawing/2010/main"/>
            </a:ext>
          </a:extLst>
        </p:spPr>
      </p:pic>
      <p:pic>
        <p:nvPicPr>
          <p:cNvPr id="5" name="05-2-①">
            <a:extLst>
              <a:ext uri="{FF2B5EF4-FFF2-40B4-BE49-F238E27FC236}">
                <a16:creationId xmlns:a16="http://schemas.microsoft.com/office/drawing/2014/main" id="{29FC06D6-8D22-9CA0-53FA-3BD70A99B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55297"/>
            <a:ext cx="609600" cy="609600"/>
          </a:xfrm>
          <a:prstGeom prst="rect">
            <a:avLst/>
          </a:prstGeom>
        </p:spPr>
      </p:pic>
      <p:sp>
        <p:nvSpPr>
          <p:cNvPr id="6" name="正方形/長方形 5">
            <a:extLst>
              <a:ext uri="{FF2B5EF4-FFF2-40B4-BE49-F238E27FC236}">
                <a16:creationId xmlns:a16="http://schemas.microsoft.com/office/drawing/2014/main" id="{3E848914-B2F3-3920-5CCD-4FA395457D84}"/>
              </a:ext>
            </a:extLst>
          </p:cNvPr>
          <p:cNvSpPr/>
          <p:nvPr/>
        </p:nvSpPr>
        <p:spPr>
          <a:xfrm>
            <a:off x="3333750" y="2757201"/>
            <a:ext cx="629889" cy="51200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91864621-4894-2915-CB81-9D6C8C20A2AA}"/>
              </a:ext>
            </a:extLst>
          </p:cNvPr>
          <p:cNvSpPr/>
          <p:nvPr/>
        </p:nvSpPr>
        <p:spPr>
          <a:xfrm>
            <a:off x="371032" y="2599433"/>
            <a:ext cx="3621182" cy="84259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B46DB78D-1774-7B4C-17F9-AB01CA75F9BD}"/>
              </a:ext>
            </a:extLst>
          </p:cNvPr>
          <p:cNvSpPr/>
          <p:nvPr/>
        </p:nvSpPr>
        <p:spPr>
          <a:xfrm>
            <a:off x="379652" y="1384652"/>
            <a:ext cx="3583987" cy="11870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20600">
        <p:fade/>
      </p:transition>
    </mc:Choice>
    <mc:Fallback xmlns="">
      <p:transition spd="med" advClick="0" advTm="20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98"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400"/>
                                        <p:tgtEl>
                                          <p:spTgt spid="10"/>
                                        </p:tgtEl>
                                      </p:cBhvr>
                                    </p:animEffect>
                                  </p:childTnLst>
                                </p:cTn>
                              </p:par>
                              <p:par>
                                <p:cTn id="10" presetID="10" presetClass="exit" presetSubtype="0" fill="hold" grpId="1" nodeType="withEffect">
                                  <p:stCondLst>
                                    <p:cond delay="55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6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p:tgtEl>
                                          <p:spTgt spid="7"/>
                                        </p:tgtEl>
                                      </p:cBhvr>
                                    </p:animEffect>
                                  </p:childTnLst>
                                </p:cTn>
                              </p:par>
                              <p:par>
                                <p:cTn id="16" presetID="10" presetClass="exit" presetSubtype="0" fill="hold" grpId="1" nodeType="withEffect">
                                  <p:stCondLst>
                                    <p:cond delay="900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9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メール&#10;&#10;自動的に生成された説明">
            <a:extLst>
              <a:ext uri="{FF2B5EF4-FFF2-40B4-BE49-F238E27FC236}">
                <a16:creationId xmlns:a16="http://schemas.microsoft.com/office/drawing/2014/main" id="{AC2C2DD3-58B0-D584-DF13-F283638CCC14}"/>
              </a:ext>
            </a:extLst>
          </p:cNvPr>
          <p:cNvPicPr>
            <a:picLocks noChangeAspect="1"/>
          </p:cNvPicPr>
          <p:nvPr/>
        </p:nvPicPr>
        <p:blipFill rotWithShape="1">
          <a:blip r:embed="rId5"/>
          <a:srcRect t="13817" b="15621"/>
          <a:stretch/>
        </p:blipFill>
        <p:spPr bwMode="auto">
          <a:xfrm>
            <a:off x="234653" y="760610"/>
            <a:ext cx="3544867" cy="2151679"/>
          </a:xfrm>
          <a:prstGeom prst="rect">
            <a:avLst/>
          </a:prstGeom>
          <a:ln>
            <a:solidFill>
              <a:schemeClr val="tx1"/>
            </a:solid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DFD2038D-C46E-40BB-144F-6F335A0DAE36}"/>
              </a:ext>
            </a:extLst>
          </p:cNvPr>
          <p:cNvPicPr>
            <a:picLocks noChangeAspect="1"/>
          </p:cNvPicPr>
          <p:nvPr/>
        </p:nvPicPr>
        <p:blipFill rotWithShape="1">
          <a:blip r:embed="rId6">
            <a:extLst>
              <a:ext uri="{28A0092B-C50C-407E-A947-70E740481C1C}">
                <a14:useLocalDpi xmlns:a14="http://schemas.microsoft.com/office/drawing/2010/main" val="0"/>
              </a:ext>
            </a:extLst>
          </a:blip>
          <a:srcRect t="2" b="78908"/>
          <a:stretch/>
        </p:blipFill>
        <p:spPr bwMode="auto">
          <a:xfrm>
            <a:off x="234653" y="3005877"/>
            <a:ext cx="3544867" cy="984748"/>
          </a:xfrm>
          <a:prstGeom prst="rect">
            <a:avLst/>
          </a:prstGeom>
          <a:noFill/>
          <a:ln>
            <a:solidFill>
              <a:schemeClr val="tx1"/>
            </a:solidFill>
          </a:ln>
        </p:spPr>
      </p:pic>
      <p:sp>
        <p:nvSpPr>
          <p:cNvPr id="3" name="テキスト プレースホルダー 2">
            <a:extLst>
              <a:ext uri="{FF2B5EF4-FFF2-40B4-BE49-F238E27FC236}">
                <a16:creationId xmlns:a16="http://schemas.microsoft.com/office/drawing/2014/main" id="{48596733-2270-D616-E536-56AADBBB9C3A}"/>
              </a:ext>
            </a:extLst>
          </p:cNvPr>
          <p:cNvSpPr>
            <a:spLocks noGrp="1"/>
          </p:cNvSpPr>
          <p:nvPr>
            <p:ph type="body" sz="quarter" idx="14"/>
          </p:nvPr>
        </p:nvSpPr>
        <p:spPr/>
        <p:txBody>
          <a:bodyPr/>
          <a:lstStyle/>
          <a:p>
            <a:pPr>
              <a:lnSpc>
                <a:spcPct val="90000"/>
              </a:lnSpc>
              <a:spcBef>
                <a:spcPts val="0"/>
              </a:spcBef>
            </a:pPr>
            <a:r>
              <a:rPr lang="ja-JP" altLang="en-US" dirty="0"/>
              <a:t>疾病検索画面には、</a:t>
            </a:r>
            <a:r>
              <a:rPr lang="en-US" altLang="ja-JP" dirty="0"/>
              <a:t>[</a:t>
            </a:r>
            <a:r>
              <a:rPr lang="ja-JP" altLang="en-US" dirty="0"/>
              <a:t>疾病検索</a:t>
            </a:r>
            <a:r>
              <a:rPr lang="en-US" altLang="ja-JP" dirty="0"/>
              <a:t>]</a:t>
            </a:r>
            <a:r>
              <a:rPr lang="ja-JP" altLang="en-US" dirty="0"/>
              <a:t>タブのほかに</a:t>
            </a:r>
            <a:r>
              <a:rPr lang="en-US" altLang="ja-JP" dirty="0"/>
              <a:t>[</a:t>
            </a:r>
            <a:r>
              <a:rPr lang="ja-JP" altLang="en-US" dirty="0"/>
              <a:t>患者情報検索</a:t>
            </a:r>
            <a:r>
              <a:rPr lang="en-US" altLang="ja-JP" dirty="0"/>
              <a:t>]</a:t>
            </a:r>
            <a:r>
              <a:rPr lang="ja-JP" altLang="en-US" dirty="0"/>
              <a:t>タブがあります。</a:t>
            </a:r>
          </a:p>
          <a:p>
            <a:pPr>
              <a:lnSpc>
                <a:spcPct val="90000"/>
              </a:lnSpc>
              <a:spcBef>
                <a:spcPts val="0"/>
              </a:spcBef>
            </a:pPr>
            <a:r>
              <a:rPr lang="en-US" altLang="ja-JP" dirty="0"/>
              <a:t>[</a:t>
            </a:r>
            <a:r>
              <a:rPr lang="ja-JP" altLang="en-US" dirty="0"/>
              <a:t>患者情報検索</a:t>
            </a:r>
            <a:r>
              <a:rPr lang="en-US" altLang="ja-JP" dirty="0"/>
              <a:t>]</a:t>
            </a:r>
            <a:r>
              <a:rPr lang="ja-JP" altLang="en-US" dirty="0"/>
              <a:t>タブは、氏名カナ、性別などから患者を検索できます。検索結果は一覧で表示され、検索結果の右の</a:t>
            </a:r>
            <a:r>
              <a:rPr lang="en-US" altLang="ja-JP" dirty="0"/>
              <a:t>[</a:t>
            </a:r>
            <a:r>
              <a:rPr lang="ja-JP" altLang="en-US" dirty="0"/>
              <a:t>操作</a:t>
            </a:r>
            <a:r>
              <a:rPr lang="en-US" altLang="ja-JP" dirty="0"/>
              <a:t>]</a:t>
            </a:r>
            <a:r>
              <a:rPr lang="ja-JP" altLang="en-US" dirty="0"/>
              <a:t>欄の</a:t>
            </a:r>
            <a:r>
              <a:rPr lang="en-US" altLang="ja-JP" dirty="0"/>
              <a:t>[</a:t>
            </a:r>
            <a:r>
              <a:rPr lang="ja-JP" altLang="en-US" dirty="0"/>
              <a:t>設定</a:t>
            </a:r>
            <a:r>
              <a:rPr lang="en-US" altLang="ja-JP" dirty="0"/>
              <a:t>]</a:t>
            </a:r>
            <a:r>
              <a:rPr lang="ja-JP" altLang="en-US" dirty="0"/>
              <a:t>ボタンをクリックすると、</a:t>
            </a:r>
            <a:r>
              <a:rPr lang="en-US" altLang="ja-JP" dirty="0"/>
              <a:t>[</a:t>
            </a:r>
            <a:r>
              <a:rPr lang="ja-JP" altLang="en-US" dirty="0"/>
              <a:t>疾病検索</a:t>
            </a:r>
            <a:r>
              <a:rPr lang="en-US" altLang="ja-JP" dirty="0"/>
              <a:t>]</a:t>
            </a:r>
            <a:r>
              <a:rPr lang="ja-JP" altLang="en-US" dirty="0"/>
              <a:t>タブの</a:t>
            </a:r>
            <a:r>
              <a:rPr lang="en-US" altLang="ja-JP" dirty="0"/>
              <a:t>[</a:t>
            </a:r>
            <a:r>
              <a:rPr lang="ja-JP" altLang="en-US" dirty="0"/>
              <a:t>設定済み患者情報</a:t>
            </a:r>
            <a:r>
              <a:rPr lang="en-US" altLang="ja-JP" dirty="0"/>
              <a:t>]</a:t>
            </a:r>
            <a:r>
              <a:rPr lang="ja-JP" altLang="en-US" dirty="0"/>
              <a:t>に患者情報が表示されます。</a:t>
            </a:r>
            <a:r>
              <a:rPr lang="en-US" altLang="ja-JP" dirty="0"/>
              <a:t>[</a:t>
            </a:r>
            <a:r>
              <a:rPr lang="ja-JP" altLang="en-US" dirty="0"/>
              <a:t>設定済み患者情報</a:t>
            </a:r>
            <a:r>
              <a:rPr lang="en-US" altLang="ja-JP" dirty="0"/>
              <a:t>]</a:t>
            </a:r>
            <a:r>
              <a:rPr lang="ja-JP" altLang="en-US" dirty="0"/>
              <a:t>が表示された状態で</a:t>
            </a:r>
            <a:r>
              <a:rPr lang="en-US" altLang="ja-JP" dirty="0"/>
              <a:t>[</a:t>
            </a:r>
            <a:r>
              <a:rPr lang="ja-JP" altLang="en-US" dirty="0"/>
              <a:t>作成</a:t>
            </a:r>
            <a:r>
              <a:rPr lang="en-US" altLang="ja-JP" dirty="0"/>
              <a:t>]</a:t>
            </a:r>
            <a:r>
              <a:rPr lang="ja-JP" altLang="en-US" dirty="0"/>
              <a:t>ボタンをクリックすることで、患者情報を引き継いで意見書を作成できます。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疾病</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7455" y="76061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患者情報検索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タブから患者を検索し</a:t>
            </a:r>
            <a:r>
              <a:rPr lang="en-US" altLang="ja-JP" sz="1400" dirty="0">
                <a:solidFill>
                  <a:schemeClr val="tx1"/>
                </a:solidFill>
                <a:latin typeface="+mn-ea"/>
                <a:ea typeface="+mn-ea"/>
              </a:rPr>
              <a:t>[</a:t>
            </a:r>
            <a:r>
              <a:rPr lang="ja-JP" altLang="en-US" sz="1400" dirty="0">
                <a:solidFill>
                  <a:schemeClr val="tx1"/>
                </a:solidFill>
                <a:latin typeface="+mn-ea"/>
                <a:ea typeface="+mn-ea"/>
              </a:rPr>
              <a:t>設定</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a:t>
            </a:r>
            <a:r>
              <a:rPr lang="ja-JP" altLang="en-US" sz="1400" dirty="0">
                <a:solidFill>
                  <a:schemeClr val="tx1"/>
                </a:solidFill>
                <a:latin typeface="+mn-ea"/>
                <a:ea typeface="+mn-ea"/>
              </a:rPr>
              <a:t>疾病検索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タブの</a:t>
            </a: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に患者情報が表示される。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が表示された状態で</a:t>
            </a:r>
            <a:r>
              <a:rPr lang="en-US" altLang="ja-JP" sz="1400" dirty="0">
                <a:solidFill>
                  <a:schemeClr val="tx1"/>
                </a:solidFill>
                <a:latin typeface="+mn-ea"/>
                <a:ea typeface="+mn-ea"/>
              </a:rPr>
              <a:t>[</a:t>
            </a:r>
            <a:r>
              <a:rPr lang="ja-JP" altLang="en-US" sz="1400" dirty="0">
                <a:solidFill>
                  <a:schemeClr val="tx1"/>
                </a:solidFill>
                <a:latin typeface="+mn-ea"/>
                <a:ea typeface="+mn-ea"/>
              </a:rPr>
              <a:t>疾病検索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タブの</a:t>
            </a:r>
            <a:r>
              <a:rPr lang="en-US" altLang="ja-JP" sz="1400" dirty="0">
                <a:solidFill>
                  <a:schemeClr val="tx1"/>
                </a:solidFill>
                <a:latin typeface="+mn-ea"/>
                <a:ea typeface="+mn-ea"/>
              </a:rPr>
              <a:t>[</a:t>
            </a:r>
            <a:r>
              <a:rPr lang="ja-JP" altLang="en-US" sz="1400" dirty="0">
                <a:solidFill>
                  <a:schemeClr val="tx1"/>
                </a:solidFill>
                <a:latin typeface="+mn-ea"/>
                <a:ea typeface="+mn-ea"/>
              </a:rPr>
              <a:t>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ボタンをクリックすると、患者情報を引き継いで医療意見書作成画面が表示される。</a:t>
            </a:r>
            <a:endParaRPr lang="en-US" altLang="ja-JP" sz="1400" dirty="0">
              <a:solidFill>
                <a:schemeClr val="tx1"/>
              </a:solidFill>
              <a:latin typeface="+mn-ea"/>
              <a:ea typeface="+mn-ea"/>
            </a:endParaRPr>
          </a:p>
          <a:p>
            <a:pPr marL="162000" indent="-162000">
              <a:lnSpc>
                <a:spcPct val="120000"/>
              </a:lnSpc>
            </a:pPr>
            <a:endParaRPr lang="en-US" altLang="ja-JP" sz="1400" dirty="0">
              <a:solidFill>
                <a:schemeClr val="tx1"/>
              </a:solidFill>
              <a:latin typeface="+mn-ea"/>
              <a:ea typeface="+mn-ea"/>
            </a:endParaRPr>
          </a:p>
        </p:txBody>
      </p:sp>
      <p:pic>
        <p:nvPicPr>
          <p:cNvPr id="5" name="06-2-①">
            <a:extLst>
              <a:ext uri="{FF2B5EF4-FFF2-40B4-BE49-F238E27FC236}">
                <a16:creationId xmlns:a16="http://schemas.microsoft.com/office/drawing/2014/main" id="{389F0972-489A-5838-729E-A3B56AD5AF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824143"/>
            <a:ext cx="609600" cy="609600"/>
          </a:xfrm>
          <a:prstGeom prst="rect">
            <a:avLst/>
          </a:prstGeom>
        </p:spPr>
      </p:pic>
      <p:sp>
        <p:nvSpPr>
          <p:cNvPr id="6" name="正方形/長方形 5">
            <a:extLst>
              <a:ext uri="{FF2B5EF4-FFF2-40B4-BE49-F238E27FC236}">
                <a16:creationId xmlns:a16="http://schemas.microsoft.com/office/drawing/2014/main" id="{F3B4F7CE-A985-ABA2-A871-2A54C853C201}"/>
              </a:ext>
            </a:extLst>
          </p:cNvPr>
          <p:cNvSpPr/>
          <p:nvPr/>
        </p:nvSpPr>
        <p:spPr>
          <a:xfrm>
            <a:off x="609601" y="970627"/>
            <a:ext cx="444816" cy="1818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1D6922E-B56E-69F3-F61F-10B77575179C}"/>
              </a:ext>
            </a:extLst>
          </p:cNvPr>
          <p:cNvSpPr/>
          <p:nvPr/>
        </p:nvSpPr>
        <p:spPr>
          <a:xfrm>
            <a:off x="366713" y="1321677"/>
            <a:ext cx="3260408" cy="48426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E6E49C57-8A5A-BDE7-28CC-DA6371CC4AFD}"/>
              </a:ext>
            </a:extLst>
          </p:cNvPr>
          <p:cNvSpPr/>
          <p:nvPr/>
        </p:nvSpPr>
        <p:spPr>
          <a:xfrm>
            <a:off x="3086100" y="2197977"/>
            <a:ext cx="541021" cy="48426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4631B1F2-8651-E73D-78A4-585BE98D6A72}"/>
              </a:ext>
            </a:extLst>
          </p:cNvPr>
          <p:cNvSpPr/>
          <p:nvPr/>
        </p:nvSpPr>
        <p:spPr>
          <a:xfrm>
            <a:off x="305287" y="3243881"/>
            <a:ext cx="388134" cy="13749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143AA9C6-3727-ABA6-8CF0-8998BE0EA79F}"/>
              </a:ext>
            </a:extLst>
          </p:cNvPr>
          <p:cNvSpPr/>
          <p:nvPr/>
        </p:nvSpPr>
        <p:spPr>
          <a:xfrm>
            <a:off x="305286" y="3558540"/>
            <a:ext cx="1736873" cy="43208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A867748F-0EF0-3EF8-3004-09C1640FA7BE}"/>
              </a:ext>
            </a:extLst>
          </p:cNvPr>
          <p:cNvSpPr/>
          <p:nvPr/>
        </p:nvSpPr>
        <p:spPr>
          <a:xfrm>
            <a:off x="914648" y="1818639"/>
            <a:ext cx="342652" cy="1771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56B30897-6735-E66B-F4D1-7326AFE97AC3}"/>
              </a:ext>
            </a:extLst>
          </p:cNvPr>
          <p:cNvSpPr/>
          <p:nvPr/>
        </p:nvSpPr>
        <p:spPr>
          <a:xfrm>
            <a:off x="328147" y="2008504"/>
            <a:ext cx="3321834" cy="82020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36070">
        <p:fade/>
      </p:transition>
    </mc:Choice>
    <mc:Fallback xmlns="">
      <p:transition spd="med" advClick="0" advTm="36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8"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6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9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9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xit" presetSubtype="0" fill="hold" grpId="1" nodeType="withEffect">
                                  <p:stCondLst>
                                    <p:cond delay="13500"/>
                                  </p:stCondLst>
                                  <p:childTnLst>
                                    <p:animEffect transition="out" filter="fade">
                                      <p:cBhvr>
                                        <p:cTn id="20" dur="540"/>
                                        <p:tgtEl>
                                          <p:spTgt spid="7"/>
                                        </p:tgtEl>
                                      </p:cBhvr>
                                    </p:animEffect>
                                    <p:set>
                                      <p:cBhvr>
                                        <p:cTn id="21" dur="1" fill="hold">
                                          <p:stCondLst>
                                            <p:cond delay="539"/>
                                          </p:stCondLst>
                                        </p:cTn>
                                        <p:tgtEl>
                                          <p:spTgt spid="7"/>
                                        </p:tgtEl>
                                        <p:attrNameLst>
                                          <p:attrName>style.visibility</p:attrName>
                                        </p:attrNameLst>
                                      </p:cBhvr>
                                      <p:to>
                                        <p:strVal val="hidden"/>
                                      </p:to>
                                    </p:set>
                                  </p:childTnLst>
                                </p:cTn>
                              </p:par>
                              <p:par>
                                <p:cTn id="22" presetID="10" presetClass="exit" presetSubtype="0" fill="hold" grpId="1" nodeType="withEffect">
                                  <p:stCondLst>
                                    <p:cond delay="13500"/>
                                  </p:stCondLst>
                                  <p:childTnLst>
                                    <p:animEffect transition="out" filter="fade">
                                      <p:cBhvr>
                                        <p:cTn id="23" dur="540"/>
                                        <p:tgtEl>
                                          <p:spTgt spid="4"/>
                                        </p:tgtEl>
                                      </p:cBhvr>
                                    </p:animEffect>
                                    <p:set>
                                      <p:cBhvr>
                                        <p:cTn id="24" dur="1" fill="hold">
                                          <p:stCondLst>
                                            <p:cond delay="539"/>
                                          </p:stCondLst>
                                        </p:cTn>
                                        <p:tgtEl>
                                          <p:spTgt spid="4"/>
                                        </p:tgtEl>
                                        <p:attrNameLst>
                                          <p:attrName>style.visibility</p:attrName>
                                        </p:attrNameLst>
                                      </p:cBhvr>
                                      <p:to>
                                        <p:strVal val="hidden"/>
                                      </p:to>
                                    </p:set>
                                  </p:childTnLst>
                                </p:cTn>
                              </p:par>
                              <p:par>
                                <p:cTn id="25" presetID="10" presetClass="entr" presetSubtype="0" fill="hold" grpId="0" nodeType="withEffect">
                                  <p:stCondLst>
                                    <p:cond delay="14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xit" presetSubtype="0" fill="hold" grpId="1" nodeType="withEffect">
                                  <p:stCondLst>
                                    <p:cond delay="175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ntr" presetSubtype="0" fill="hold" grpId="0" nodeType="withEffect">
                                  <p:stCondLst>
                                    <p:cond delay="18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2100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21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21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11" grpId="0" animBg="1"/>
      <p:bldP spid="11" grpId="1" animBg="1"/>
      <p:bldP spid="12" grpId="0" animBg="1"/>
      <p:bldP spid="13" grpId="0" animBg="1"/>
      <p:bldP spid="4" grpId="0" animBg="1"/>
      <p:bldP spid="4"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D77A2723-C276-2D07-336C-66522679AB2E}"/>
              </a:ext>
            </a:extLst>
          </p:cNvPr>
          <p:cNvPicPr>
            <a:picLocks noChangeAspect="1"/>
          </p:cNvPicPr>
          <p:nvPr/>
        </p:nvPicPr>
        <p:blipFill rotWithShape="1">
          <a:blip r:embed="rId6"/>
          <a:srcRect b="16599"/>
          <a:stretch/>
        </p:blipFill>
        <p:spPr>
          <a:xfrm>
            <a:off x="234653" y="752603"/>
            <a:ext cx="3913970" cy="4118368"/>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4A1BD8EE-2D6E-E98B-FD8E-3D75077CCE8D}"/>
              </a:ext>
            </a:extLst>
          </p:cNvPr>
          <p:cNvSpPr>
            <a:spLocks noGrp="1"/>
          </p:cNvSpPr>
          <p:nvPr>
            <p:ph type="body" sz="quarter" idx="14"/>
          </p:nvPr>
        </p:nvSpPr>
        <p:spPr/>
        <p:txBody>
          <a:bodyPr/>
          <a:lstStyle/>
          <a:p>
            <a:pPr>
              <a:lnSpc>
                <a:spcPct val="90000"/>
              </a:lnSpc>
              <a:spcBef>
                <a:spcPts val="0"/>
              </a:spcBef>
            </a:pPr>
            <a:r>
              <a:rPr lang="ja-JP" altLang="en-US" dirty="0"/>
              <a:t>医療意見書作成画面は、意見書の内容を入力する画面です。疾病により表示されるタブが異なります。</a:t>
            </a:r>
          </a:p>
          <a:p>
            <a:pPr>
              <a:lnSpc>
                <a:spcPct val="90000"/>
              </a:lnSpc>
              <a:spcBef>
                <a:spcPts val="0"/>
              </a:spcBef>
            </a:pPr>
            <a:r>
              <a:rPr lang="ja-JP" altLang="en-US" dirty="0"/>
              <a:t>入力内容のチェックを行うと、ワークフロー依頼先を選択して登録できるようになります。</a:t>
            </a:r>
          </a:p>
          <a:p>
            <a:pPr>
              <a:lnSpc>
                <a:spcPct val="90000"/>
              </a:lnSpc>
              <a:spcBef>
                <a:spcPts val="0"/>
              </a:spcBef>
            </a:pPr>
            <a:r>
              <a:rPr lang="ja-JP" altLang="en-US" dirty="0"/>
              <a:t>指定医は、登録された意見書を承認または差戻します。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7788" cy="1318778"/>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意見書の入力、入力内容のチェック、登録</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入力済み意見書の承認・差戻し</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ワークフロー依頼先の選択</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06022" y="2141924"/>
            <a:ext cx="4677788" cy="184235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と</a:t>
            </a:r>
            <a:r>
              <a:rPr lang="en-US" altLang="ja-JP" sz="1400" dirty="0">
                <a:solidFill>
                  <a:schemeClr val="tx1"/>
                </a:solidFill>
                <a:latin typeface="+mn-ea"/>
                <a:ea typeface="+mn-ea"/>
              </a:rPr>
              <a:t>[</a:t>
            </a:r>
            <a:r>
              <a:rPr lang="ja-JP" altLang="en-US" sz="1400" dirty="0">
                <a:solidFill>
                  <a:schemeClr val="tx1"/>
                </a:solidFill>
                <a:latin typeface="+mn-ea"/>
                <a:ea typeface="+mn-ea"/>
              </a:rPr>
              <a:t>添付資料</a:t>
            </a:r>
            <a:r>
              <a:rPr lang="en-US" altLang="ja-JP" sz="1400" dirty="0">
                <a:solidFill>
                  <a:schemeClr val="tx1"/>
                </a:solidFill>
                <a:latin typeface="+mn-ea"/>
                <a:ea typeface="+mn-ea"/>
              </a:rPr>
              <a:t>]</a:t>
            </a:r>
            <a:r>
              <a:rPr lang="ja-JP" altLang="en-US" sz="1400" dirty="0">
                <a:solidFill>
                  <a:schemeClr val="tx1"/>
                </a:solidFill>
                <a:latin typeface="+mn-ea"/>
                <a:ea typeface="+mn-ea"/>
              </a:rPr>
              <a:t>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表示されたタブに入力し、入力内容をチェック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必要に応じて、表示されたメッセージに従い入力内容を修正</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ワークフロー依頼先を選択して登録</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15" name="図 14">
            <a:extLst>
              <a:ext uri="{FF2B5EF4-FFF2-40B4-BE49-F238E27FC236}">
                <a16:creationId xmlns:a16="http://schemas.microsoft.com/office/drawing/2014/main" id="{5A3792E9-BD4C-FFAA-8DFC-B1B9F749194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1343093"/>
            <a:ext cx="425463" cy="98418"/>
          </a:xfrm>
          <a:prstGeom prst="rect">
            <a:avLst/>
          </a:prstGeom>
        </p:spPr>
      </p:pic>
      <p:pic>
        <p:nvPicPr>
          <p:cNvPr id="4" name="07-2-①">
            <a:extLst>
              <a:ext uri="{FF2B5EF4-FFF2-40B4-BE49-F238E27FC236}">
                <a16:creationId xmlns:a16="http://schemas.microsoft.com/office/drawing/2014/main" id="{D31DC1E5-466B-D143-11F9-753112F6D3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66" y="-789795"/>
            <a:ext cx="609600" cy="609600"/>
          </a:xfrm>
          <a:prstGeom prst="rect">
            <a:avLst/>
          </a:prstGeom>
        </p:spPr>
      </p:pic>
      <p:sp>
        <p:nvSpPr>
          <p:cNvPr id="6" name="正方形/長方形 5">
            <a:extLst>
              <a:ext uri="{FF2B5EF4-FFF2-40B4-BE49-F238E27FC236}">
                <a16:creationId xmlns:a16="http://schemas.microsoft.com/office/drawing/2014/main" id="{06594E3A-42E7-826E-8CD6-04E35DC0815B}"/>
              </a:ext>
            </a:extLst>
          </p:cNvPr>
          <p:cNvSpPr/>
          <p:nvPr/>
        </p:nvSpPr>
        <p:spPr>
          <a:xfrm>
            <a:off x="801696" y="958074"/>
            <a:ext cx="438935"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D21D60F2-09BE-57CA-1F70-0EABB0EFD6A4}"/>
              </a:ext>
            </a:extLst>
          </p:cNvPr>
          <p:cNvSpPr/>
          <p:nvPr/>
        </p:nvSpPr>
        <p:spPr>
          <a:xfrm>
            <a:off x="347663" y="1187015"/>
            <a:ext cx="3645217" cy="6465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B4EFB3BC-FF41-405E-7EF3-AF422A66A867}"/>
              </a:ext>
            </a:extLst>
          </p:cNvPr>
          <p:cNvSpPr/>
          <p:nvPr/>
        </p:nvSpPr>
        <p:spPr>
          <a:xfrm>
            <a:off x="1493495" y="958074"/>
            <a:ext cx="3348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2D307616-0DE6-E3EF-42B4-A617AEADA36C}"/>
              </a:ext>
            </a:extLst>
          </p:cNvPr>
          <p:cNvSpPr/>
          <p:nvPr/>
        </p:nvSpPr>
        <p:spPr>
          <a:xfrm>
            <a:off x="2889259" y="958074"/>
            <a:ext cx="3348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2A654F09-FF47-7D9E-34DF-E686667D2B5A}"/>
              </a:ext>
            </a:extLst>
          </p:cNvPr>
          <p:cNvSpPr/>
          <p:nvPr/>
        </p:nvSpPr>
        <p:spPr>
          <a:xfrm>
            <a:off x="1198052" y="958074"/>
            <a:ext cx="3348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8" name="正方形/長方形 17">
            <a:extLst>
              <a:ext uri="{FF2B5EF4-FFF2-40B4-BE49-F238E27FC236}">
                <a16:creationId xmlns:a16="http://schemas.microsoft.com/office/drawing/2014/main" id="{FE98A650-62B0-4A63-3E5A-2B14AF42D26A}"/>
              </a:ext>
            </a:extLst>
          </p:cNvPr>
          <p:cNvSpPr/>
          <p:nvPr/>
        </p:nvSpPr>
        <p:spPr>
          <a:xfrm>
            <a:off x="338456" y="2916554"/>
            <a:ext cx="2299970" cy="20764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21" name="図 20">
            <a:extLst>
              <a:ext uri="{FF2B5EF4-FFF2-40B4-BE49-F238E27FC236}">
                <a16:creationId xmlns:a16="http://schemas.microsoft.com/office/drawing/2014/main" id="{1405B1F9-2288-19C0-0F34-69FD534188B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2159626"/>
            <a:ext cx="425463" cy="98418"/>
          </a:xfrm>
          <a:prstGeom prst="rect">
            <a:avLst/>
          </a:prstGeom>
        </p:spPr>
      </p:pic>
      <p:pic>
        <p:nvPicPr>
          <p:cNvPr id="22" name="図 21">
            <a:extLst>
              <a:ext uri="{FF2B5EF4-FFF2-40B4-BE49-F238E27FC236}">
                <a16:creationId xmlns:a16="http://schemas.microsoft.com/office/drawing/2014/main" id="{1739D7B2-74B7-5790-D1B5-5C994AF6818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53752" y="2165347"/>
            <a:ext cx="425463" cy="98418"/>
          </a:xfrm>
          <a:prstGeom prst="rect">
            <a:avLst/>
          </a:prstGeom>
        </p:spPr>
      </p:pic>
      <p:pic>
        <p:nvPicPr>
          <p:cNvPr id="23" name="図 22">
            <a:extLst>
              <a:ext uri="{FF2B5EF4-FFF2-40B4-BE49-F238E27FC236}">
                <a16:creationId xmlns:a16="http://schemas.microsoft.com/office/drawing/2014/main" id="{7AA95C76-48A8-C0F6-E38E-B00567E0FCB3}"/>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6452" y="1343093"/>
            <a:ext cx="425463" cy="98418"/>
          </a:xfrm>
          <a:prstGeom prst="rect">
            <a:avLst/>
          </a:prstGeom>
        </p:spPr>
      </p:pic>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Click="0" advTm="22500">
        <p:fade/>
      </p:transition>
    </mc:Choice>
    <mc:Fallback xmlns="">
      <p:transition spd="med" advClick="0"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2"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xit" presetSubtype="0" fill="hold" grpId="1" nodeType="withEffect">
                                  <p:stCondLst>
                                    <p:cond delay="90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9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2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12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grpId="1" nodeType="withEffect">
                                  <p:stCondLst>
                                    <p:cond delay="1775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1775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19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19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7" grpId="0" animBg="1"/>
      <p:bldP spid="7" grpId="1" animBg="1"/>
      <p:bldP spid="10" grpId="0" animBg="1"/>
      <p:bldP spid="11" grpId="0" animBg="1"/>
      <p:bldP spid="12" grpId="0" animBg="1"/>
      <p:bldP spid="12" grpId="1" animBg="1"/>
      <p:bldP spid="18" grpId="0" animBg="1"/>
      <p:bldP spid="18" grpId="1"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390FAE6-06E8-1317-1242-4EE9C5BD58CE}"/>
              </a:ext>
            </a:extLst>
          </p:cNvPr>
          <p:cNvPicPr>
            <a:picLocks noChangeAspect="1"/>
          </p:cNvPicPr>
          <p:nvPr/>
        </p:nvPicPr>
        <p:blipFill rotWithShape="1">
          <a:blip r:embed="rId6"/>
          <a:srcRect b="16599"/>
          <a:stretch/>
        </p:blipFill>
        <p:spPr>
          <a:xfrm>
            <a:off x="234653" y="752603"/>
            <a:ext cx="3913970" cy="4118368"/>
          </a:xfrm>
          <a:prstGeom prst="rect">
            <a:avLst/>
          </a:prstGeom>
          <a:ln>
            <a:solidFill>
              <a:schemeClr val="tx1"/>
            </a:solidFill>
          </a:ln>
        </p:spPr>
      </p:pic>
      <p:pic>
        <p:nvPicPr>
          <p:cNvPr id="16" name="図 15">
            <a:extLst>
              <a:ext uri="{FF2B5EF4-FFF2-40B4-BE49-F238E27FC236}">
                <a16:creationId xmlns:a16="http://schemas.microsoft.com/office/drawing/2014/main" id="{2672A908-E0BC-FD8C-36FE-0FE9AFB158B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1343093"/>
            <a:ext cx="425463" cy="98418"/>
          </a:xfrm>
          <a:prstGeom prst="rect">
            <a:avLst/>
          </a:prstGeom>
        </p:spPr>
      </p:pic>
      <p:pic>
        <p:nvPicPr>
          <p:cNvPr id="17" name="図 16">
            <a:extLst>
              <a:ext uri="{FF2B5EF4-FFF2-40B4-BE49-F238E27FC236}">
                <a16:creationId xmlns:a16="http://schemas.microsoft.com/office/drawing/2014/main" id="{352F6A6D-9A95-7C71-D151-2B8EAF6D6DE6}"/>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2159626"/>
            <a:ext cx="425463" cy="98418"/>
          </a:xfrm>
          <a:prstGeom prst="rect">
            <a:avLst/>
          </a:prstGeom>
        </p:spPr>
      </p:pic>
      <p:pic>
        <p:nvPicPr>
          <p:cNvPr id="18" name="図 17">
            <a:extLst>
              <a:ext uri="{FF2B5EF4-FFF2-40B4-BE49-F238E27FC236}">
                <a16:creationId xmlns:a16="http://schemas.microsoft.com/office/drawing/2014/main" id="{7960AFD0-AA9E-0885-751E-22C4303EA0E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53752" y="2165347"/>
            <a:ext cx="425463" cy="98418"/>
          </a:xfrm>
          <a:prstGeom prst="rect">
            <a:avLst/>
          </a:prstGeom>
        </p:spPr>
      </p:pic>
      <p:pic>
        <p:nvPicPr>
          <p:cNvPr id="19" name="図 18">
            <a:extLst>
              <a:ext uri="{FF2B5EF4-FFF2-40B4-BE49-F238E27FC236}">
                <a16:creationId xmlns:a16="http://schemas.microsoft.com/office/drawing/2014/main" id="{6FDEB453-C75D-A371-4DB9-4B25B8DC4AC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6452" y="1343093"/>
            <a:ext cx="425463" cy="98418"/>
          </a:xfrm>
          <a:prstGeom prst="rect">
            <a:avLst/>
          </a:prstGeom>
        </p:spPr>
      </p:pic>
      <p:sp>
        <p:nvSpPr>
          <p:cNvPr id="4" name="テキスト プレースホルダー 3">
            <a:extLst>
              <a:ext uri="{FF2B5EF4-FFF2-40B4-BE49-F238E27FC236}">
                <a16:creationId xmlns:a16="http://schemas.microsoft.com/office/drawing/2014/main" id="{1EE97F42-25DD-2035-91C9-80AE95C0037C}"/>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設定済み患者情報</a:t>
            </a:r>
            <a:r>
              <a:rPr lang="en-US" altLang="ja-JP" dirty="0"/>
              <a:t>]</a:t>
            </a:r>
            <a:r>
              <a:rPr lang="ja-JP" altLang="en-US" dirty="0"/>
              <a:t>が表示されていた場合は、患者情報を踏襲して表示されるため、入力の手間が省けます。表示された値も変更できます。また、ワークフローの担当者以外に、必要に応じて回覧者も設定できます。</a:t>
            </a:r>
          </a:p>
          <a:p>
            <a:pPr>
              <a:lnSpc>
                <a:spcPct val="90000"/>
              </a:lnSpc>
              <a:spcBef>
                <a:spcPts val="0"/>
              </a:spcBef>
            </a:pPr>
            <a:r>
              <a:rPr lang="ja-JP" altLang="en-US" dirty="0"/>
              <a:t>また、小慢</a:t>
            </a:r>
            <a:r>
              <a:rPr lang="en-US" altLang="ja-JP" dirty="0"/>
              <a:t>DB</a:t>
            </a:r>
            <a:r>
              <a:rPr lang="ja-JP" altLang="en-US" dirty="0"/>
              <a:t>では、医療費助成の対象かどうかの判定に使用する項目にマークが表示されます。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2603"/>
            <a:ext cx="4677788" cy="318557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疾病検索画面で</a:t>
            </a: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が表示されていた場合は、患者情報を踏襲して表示される。踏襲した値も変更できる。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ワークフローの担当者以外に、必要に応じて回覧者も設定できる。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小慢</a:t>
            </a:r>
            <a:r>
              <a:rPr lang="en-US" altLang="ja-JP" sz="1400" dirty="0">
                <a:solidFill>
                  <a:schemeClr val="tx1"/>
                </a:solidFill>
                <a:latin typeface="+mn-ea"/>
                <a:ea typeface="+mn-ea"/>
              </a:rPr>
              <a:t>DB</a:t>
            </a:r>
            <a:r>
              <a:rPr lang="ja-JP" altLang="en-US" sz="1400" dirty="0">
                <a:solidFill>
                  <a:schemeClr val="tx1"/>
                </a:solidFill>
                <a:latin typeface="+mn-ea"/>
                <a:ea typeface="+mn-ea"/>
              </a:rPr>
              <a:t>には医療費助成の対象かどうか一次判定する機能がないが、医療費助成の対象かどうかの判定に使用する項目に　　　　　マークが表示される。</a:t>
            </a:r>
            <a:endParaRPr lang="en-US" altLang="ja-JP" sz="1400" dirty="0">
              <a:solidFill>
                <a:schemeClr val="tx1"/>
              </a:solidFill>
              <a:latin typeface="+mn-ea"/>
              <a:ea typeface="+mn-ea"/>
            </a:endParaRPr>
          </a:p>
        </p:txBody>
      </p:sp>
      <p:pic>
        <p:nvPicPr>
          <p:cNvPr id="6" name="図 5">
            <a:extLst>
              <a:ext uri="{FF2B5EF4-FFF2-40B4-BE49-F238E27FC236}">
                <a16:creationId xmlns:a16="http://schemas.microsoft.com/office/drawing/2014/main" id="{B1F7B25A-0CC0-9241-78B5-0CD0D7EC3CDA}"/>
              </a:ext>
            </a:extLst>
          </p:cNvPr>
          <p:cNvPicPr>
            <a:picLocks noChangeAspect="1"/>
          </p:cNvPicPr>
          <p:nvPr/>
        </p:nvPicPr>
        <p:blipFill rotWithShape="1">
          <a:blip r:embed="rId9"/>
          <a:srcRect l="48206" t="70136" r="46483" b="27723"/>
          <a:stretch/>
        </p:blipFill>
        <p:spPr>
          <a:xfrm>
            <a:off x="5041782" y="2999758"/>
            <a:ext cx="788567" cy="205680"/>
          </a:xfrm>
          <a:prstGeom prst="rect">
            <a:avLst/>
          </a:prstGeom>
        </p:spPr>
      </p:pic>
      <p:pic>
        <p:nvPicPr>
          <p:cNvPr id="3" name="08-2-①">
            <a:extLst>
              <a:ext uri="{FF2B5EF4-FFF2-40B4-BE49-F238E27FC236}">
                <a16:creationId xmlns:a16="http://schemas.microsoft.com/office/drawing/2014/main" id="{321486D2-82AA-6929-D4BF-2A9B1CD6BE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47644"/>
            <a:ext cx="609600" cy="609600"/>
          </a:xfrm>
          <a:prstGeom prst="rect">
            <a:avLst/>
          </a:prstGeom>
        </p:spPr>
      </p:pic>
      <p:sp>
        <p:nvSpPr>
          <p:cNvPr id="12" name="正方形/長方形 11">
            <a:extLst>
              <a:ext uri="{FF2B5EF4-FFF2-40B4-BE49-F238E27FC236}">
                <a16:creationId xmlns:a16="http://schemas.microsoft.com/office/drawing/2014/main" id="{5CFC30C0-C86F-13A0-0ECC-01E30C8C35C4}"/>
              </a:ext>
            </a:extLst>
          </p:cNvPr>
          <p:cNvSpPr/>
          <p:nvPr/>
        </p:nvSpPr>
        <p:spPr>
          <a:xfrm>
            <a:off x="368300" y="1809750"/>
            <a:ext cx="3647440" cy="762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E8CE3602-46D9-3D6E-B47D-C58B3E524E39}"/>
              </a:ext>
            </a:extLst>
          </p:cNvPr>
          <p:cNvSpPr/>
          <p:nvPr/>
        </p:nvSpPr>
        <p:spPr>
          <a:xfrm>
            <a:off x="5041782" y="2974986"/>
            <a:ext cx="788567" cy="24887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Click="0" advTm="27620">
        <p:fade/>
      </p:transition>
    </mc:Choice>
    <mc:Fallback xmlns="">
      <p:transition spd="med" advClick="0" advTm="27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0" fill="hold"/>
                                        <p:tgtEl>
                                          <p:spTgt spid="3"/>
                                        </p:tgtEl>
                                      </p:cBhvr>
                                    </p:cmd>
                                  </p:childTnLst>
                                </p:cTn>
                              </p:par>
                              <p:par>
                                <p:cTn id="7" presetID="10" presetClass="entr" presetSubtype="0" fill="hold" grpId="0" nodeType="withEffect">
                                  <p:stCondLst>
                                    <p:cond delay="130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grpId="1" nodeType="withEffect">
                                  <p:stCondLst>
                                    <p:cond delay="1900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26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2" grpId="0" animBg="1"/>
      <p:bldP spid="12" grpId="1" animBg="1"/>
      <p:bldP spid="14"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0D6402-1F4B-4D28-9548-BC849BB04977}">
  <ds:schemaRefs>
    <ds:schemaRef ds:uri="http://schemas.microsoft.com/office/infopath/2007/PartnerControls"/>
    <ds:schemaRef ds:uri="http://purl.org/dc/elements/1.1/"/>
    <ds:schemaRef ds:uri="http://schemas.microsoft.com/office/2006/metadata/properties"/>
    <ds:schemaRef ds:uri="69b4350b-1eef-4a6f-a049-314d91b0d567"/>
    <ds:schemaRef ds:uri="http://purl.org/dc/terms/"/>
    <ds:schemaRef ds:uri="http://schemas.openxmlformats.org/package/2006/metadata/core-properties"/>
    <ds:schemaRef ds:uri="http://schemas.microsoft.com/office/2006/documentManagement/types"/>
    <ds:schemaRef ds:uri="90cb02d9-cc33-4f7a-b2c7-ae5fd86fdfb3"/>
    <ds:schemaRef ds:uri="http://www.w3.org/XML/1998/namespace"/>
    <ds:schemaRef ds:uri="http://purl.org/dc/dcmitype/"/>
  </ds:schemaRefs>
</ds:datastoreItem>
</file>

<file path=customXml/itemProps2.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3.xml><?xml version="1.0" encoding="utf-8"?>
<ds:datastoreItem xmlns:ds="http://schemas.openxmlformats.org/officeDocument/2006/customXml" ds:itemID="{562B9E59-23FD-49EB-9E6C-4E28DEC681DD}"/>
</file>

<file path=docProps/app.xml><?xml version="1.0" encoding="utf-8"?>
<Properties xmlns="http://schemas.openxmlformats.org/officeDocument/2006/extended-properties" xmlns:vt="http://schemas.openxmlformats.org/officeDocument/2006/docPropsVTypes">
  <Template/>
  <TotalTime>0</TotalTime>
  <Words>1788</Words>
  <Application>Microsoft Office PowerPoint</Application>
  <PresentationFormat>画面に合わせる (16:9)</PresentationFormat>
  <Paragraphs>146</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Times New Roman</vt:lpstr>
      <vt:lpstr>Arial</vt:lpstr>
      <vt:lpstr>Wingdings</vt:lpstr>
      <vt:lpstr>Yu Gothic UI</vt:lpstr>
      <vt:lpstr>HGPｺﾞｼｯｸE</vt:lpstr>
      <vt:lpstr>Meiryo UI</vt:lpstr>
      <vt:lpstr>標準デザイン</vt:lpstr>
      <vt:lpstr>難病・小慢DBシステム説明動画</vt:lpstr>
      <vt:lpstr>PowerPoint プレゼンテーション</vt:lpstr>
      <vt:lpstr>１. 小慢DBで意見書を新規作成する操作の流れ</vt:lpstr>
      <vt:lpstr>１. 小慢DBで意見書を新規作成する操作の流れ</vt:lpstr>
      <vt:lpstr>PowerPoint プレゼンテーション</vt:lpstr>
      <vt:lpstr>2.1 疾病検索画面</vt:lpstr>
      <vt:lpstr>2.1 疾病検索画面</vt:lpstr>
      <vt:lpstr>2.2 医療意見書作成画面</vt:lpstr>
      <vt:lpstr>2.2 医療意見書作成画面</vt:lpstr>
      <vt:lpstr>2.3 ワークフロー画面</vt:lpstr>
      <vt:lpstr>2.3 ワークフロー画面</vt:lpstr>
      <vt:lpstr>2.4 医療意見書出力画面</vt:lpstr>
      <vt:lpstr>2.4 医療意見書出力画面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